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6" r:id="rId2"/>
    <p:sldId id="297" r:id="rId3"/>
    <p:sldId id="313" r:id="rId4"/>
    <p:sldId id="312" r:id="rId5"/>
    <p:sldId id="298" r:id="rId6"/>
    <p:sldId id="260" r:id="rId7"/>
    <p:sldId id="310" r:id="rId8"/>
    <p:sldId id="309" r:id="rId9"/>
    <p:sldId id="306" r:id="rId10"/>
    <p:sldId id="305" r:id="rId11"/>
    <p:sldId id="290" r:id="rId12"/>
    <p:sldId id="273" r:id="rId13"/>
    <p:sldId id="291" r:id="rId14"/>
    <p:sldId id="274" r:id="rId15"/>
    <p:sldId id="300" r:id="rId16"/>
    <p:sldId id="303" r:id="rId17"/>
    <p:sldId id="292" r:id="rId18"/>
    <p:sldId id="299" r:id="rId19"/>
    <p:sldId id="294" r:id="rId20"/>
    <p:sldId id="296" r:id="rId21"/>
    <p:sldId id="282" r:id="rId22"/>
    <p:sldId id="311" r:id="rId23"/>
    <p:sldId id="302" r:id="rId24"/>
    <p:sldId id="287" r:id="rId25"/>
    <p:sldId id="288" r:id="rId26"/>
    <p:sldId id="26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70337" autoAdjust="0"/>
  </p:normalViewPr>
  <p:slideViewPr>
    <p:cSldViewPr>
      <p:cViewPr>
        <p:scale>
          <a:sx n="81" d="100"/>
          <a:sy n="81" d="100"/>
        </p:scale>
        <p:origin x="-1878" y="18"/>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Hancock County</c:v>
                </c:pt>
              </c:strCache>
            </c:strRef>
          </c:tx>
          <c:invertIfNegative val="0"/>
          <c:cat>
            <c:strRef>
              <c:f>'Top Health Issues'!$B$2:$D$2</c:f>
              <c:strCache>
                <c:ptCount val="3"/>
                <c:pt idx="0">
                  <c:v>Obesity</c:v>
                </c:pt>
                <c:pt idx="1">
                  <c:v>Drug &amp; Alcohol Abuse</c:v>
                </c:pt>
                <c:pt idx="2">
                  <c:v>Diabetes</c:v>
                </c:pt>
              </c:strCache>
            </c:strRef>
          </c:cat>
          <c:val>
            <c:numRef>
              <c:f>'Top Health Issues'!$B$3:$D$3</c:f>
              <c:numCache>
                <c:formatCode>0%</c:formatCode>
                <c:ptCount val="3"/>
                <c:pt idx="0">
                  <c:v>0.82</c:v>
                </c:pt>
                <c:pt idx="1">
                  <c:v>0.76</c:v>
                </c:pt>
                <c:pt idx="2">
                  <c:v>0.72</c:v>
                </c:pt>
              </c:numCache>
            </c:numRef>
          </c:val>
        </c:ser>
        <c:ser>
          <c:idx val="1"/>
          <c:order val="1"/>
          <c:tx>
            <c:strRef>
              <c:f>'Top Health Issues'!$A$4</c:f>
              <c:strCache>
                <c:ptCount val="1"/>
                <c:pt idx="0">
                  <c:v>Maine</c:v>
                </c:pt>
              </c:strCache>
            </c:strRef>
          </c:tx>
          <c:invertIfNegative val="0"/>
          <c:cat>
            <c:strRef>
              <c:f>'Top Health Issues'!$B$2:$D$2</c:f>
              <c:strCache>
                <c:ptCount val="3"/>
                <c:pt idx="0">
                  <c:v>Obesity</c:v>
                </c:pt>
                <c:pt idx="1">
                  <c:v>Drug &amp; Alcohol Abuse</c:v>
                </c:pt>
                <c:pt idx="2">
                  <c:v>Diabetes</c:v>
                </c:pt>
              </c:strCache>
            </c:strRef>
          </c:cat>
          <c:val>
            <c:numRef>
              <c:f>'Top Health Issues'!$B$4:$D$4</c:f>
              <c:numCache>
                <c:formatCode>0%</c:formatCode>
                <c:ptCount val="3"/>
                <c:pt idx="0">
                  <c:v>0.78</c:v>
                </c:pt>
                <c:pt idx="1">
                  <c:v>0.8</c:v>
                </c:pt>
                <c:pt idx="2">
                  <c:v>0.63</c:v>
                </c:pt>
              </c:numCache>
            </c:numRef>
          </c:val>
        </c:ser>
        <c:dLbls>
          <c:showLegendKey val="0"/>
          <c:showVal val="1"/>
          <c:showCatName val="0"/>
          <c:showSerName val="0"/>
          <c:showPercent val="0"/>
          <c:showBubbleSize val="0"/>
        </c:dLbls>
        <c:gapWidth val="150"/>
        <c:overlap val="-25"/>
        <c:axId val="48365568"/>
        <c:axId val="48367104"/>
      </c:barChart>
      <c:catAx>
        <c:axId val="48365568"/>
        <c:scaling>
          <c:orientation val="minMax"/>
        </c:scaling>
        <c:delete val="0"/>
        <c:axPos val="b"/>
        <c:majorTickMark val="none"/>
        <c:minorTickMark val="none"/>
        <c:tickLblPos val="nextTo"/>
        <c:crossAx val="48367104"/>
        <c:crosses val="autoZero"/>
        <c:auto val="1"/>
        <c:lblAlgn val="ctr"/>
        <c:lblOffset val="100"/>
        <c:noMultiLvlLbl val="0"/>
      </c:catAx>
      <c:valAx>
        <c:axId val="48367104"/>
        <c:scaling>
          <c:orientation val="minMax"/>
        </c:scaling>
        <c:delete val="1"/>
        <c:axPos val="l"/>
        <c:numFmt formatCode="0%" sourceLinked="1"/>
        <c:majorTickMark val="out"/>
        <c:minorTickMark val="none"/>
        <c:tickLblPos val="nextTo"/>
        <c:crossAx val="4836556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Hancock County</c:v>
                </c:pt>
              </c:strCache>
            </c:strRef>
          </c:tx>
          <c:invertIfNegative val="0"/>
          <c:cat>
            <c:strRef>
              <c:f>'Top Soc Determin'!$B$2:$D$2</c:f>
              <c:strCache>
                <c:ptCount val="3"/>
                <c:pt idx="0">
                  <c:v>Transportation</c:v>
                </c:pt>
                <c:pt idx="1">
                  <c:v>Health Care Insurance</c:v>
                </c:pt>
                <c:pt idx="2">
                  <c:v>Health Literacy</c:v>
                </c:pt>
              </c:strCache>
            </c:strRef>
          </c:cat>
          <c:val>
            <c:numRef>
              <c:f>'Top Soc Determin'!$B$3:$D$3</c:f>
              <c:numCache>
                <c:formatCode>0%</c:formatCode>
                <c:ptCount val="3"/>
                <c:pt idx="0">
                  <c:v>0.72</c:v>
                </c:pt>
                <c:pt idx="1">
                  <c:v>0.72</c:v>
                </c:pt>
                <c:pt idx="2">
                  <c:v>0.72</c:v>
                </c:pt>
              </c:numCache>
            </c:numRef>
          </c:val>
        </c:ser>
        <c:ser>
          <c:idx val="1"/>
          <c:order val="1"/>
          <c:tx>
            <c:strRef>
              <c:f>'Top Soc Determin'!$A$4</c:f>
              <c:strCache>
                <c:ptCount val="1"/>
                <c:pt idx="0">
                  <c:v>Maine</c:v>
                </c:pt>
              </c:strCache>
            </c:strRef>
          </c:tx>
          <c:invertIfNegative val="0"/>
          <c:cat>
            <c:strRef>
              <c:f>'Top Soc Determin'!$B$2:$D$2</c:f>
              <c:strCache>
                <c:ptCount val="3"/>
                <c:pt idx="0">
                  <c:v>Transportation</c:v>
                </c:pt>
                <c:pt idx="1">
                  <c:v>Health Care Insurance</c:v>
                </c:pt>
                <c:pt idx="2">
                  <c:v>Health Literacy</c:v>
                </c:pt>
              </c:strCache>
            </c:strRef>
          </c:cat>
          <c:val>
            <c:numRef>
              <c:f>'Top Soc Determin'!$B$4:$D$4</c:f>
              <c:numCache>
                <c:formatCode>0%</c:formatCode>
                <c:ptCount val="3"/>
                <c:pt idx="0">
                  <c:v>0.67</c:v>
                </c:pt>
                <c:pt idx="1">
                  <c:v>0.64</c:v>
                </c:pt>
                <c:pt idx="2">
                  <c:v>0.62</c:v>
                </c:pt>
              </c:numCache>
            </c:numRef>
          </c:val>
        </c:ser>
        <c:dLbls>
          <c:showLegendKey val="0"/>
          <c:showVal val="1"/>
          <c:showCatName val="0"/>
          <c:showSerName val="0"/>
          <c:showPercent val="0"/>
          <c:showBubbleSize val="0"/>
        </c:dLbls>
        <c:gapWidth val="150"/>
        <c:overlap val="-25"/>
        <c:axId val="119748864"/>
        <c:axId val="119754752"/>
      </c:barChart>
      <c:catAx>
        <c:axId val="119748864"/>
        <c:scaling>
          <c:orientation val="minMax"/>
        </c:scaling>
        <c:delete val="0"/>
        <c:axPos val="b"/>
        <c:majorTickMark val="none"/>
        <c:minorTickMark val="none"/>
        <c:tickLblPos val="nextTo"/>
        <c:crossAx val="119754752"/>
        <c:crosses val="autoZero"/>
        <c:auto val="1"/>
        <c:lblAlgn val="ctr"/>
        <c:lblOffset val="100"/>
        <c:noMultiLvlLbl val="0"/>
      </c:catAx>
      <c:valAx>
        <c:axId val="119754752"/>
        <c:scaling>
          <c:orientation val="minMax"/>
        </c:scaling>
        <c:delete val="1"/>
        <c:axPos val="l"/>
        <c:numFmt formatCode="0%" sourceLinked="1"/>
        <c:majorTickMark val="out"/>
        <c:minorTickMark val="none"/>
        <c:tickLblPos val="nextTo"/>
        <c:crossAx val="119748864"/>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baseline="0" dirty="0" smtClean="0"/>
              <a:t>Selected Obesity-related Hospitalizations per 10,000 Population: Hancock County </a:t>
            </a:r>
            <a:endParaRPr lang="en-US" dirty="0"/>
          </a:p>
        </c:rich>
      </c:tx>
      <c:layout/>
      <c:overlay val="0"/>
    </c:title>
    <c:autoTitleDeleted val="0"/>
    <c:plotArea>
      <c:layout/>
      <c:barChart>
        <c:barDir val="col"/>
        <c:grouping val="clustered"/>
        <c:varyColors val="0"/>
        <c:ser>
          <c:idx val="0"/>
          <c:order val="0"/>
          <c:tx>
            <c:strRef>
              <c:f>Obesity!$A$5</c:f>
              <c:strCache>
                <c:ptCount val="1"/>
                <c:pt idx="0">
                  <c:v>Hancock County</c:v>
                </c:pt>
              </c:strCache>
            </c:strRef>
          </c:tx>
          <c:invertIfNegative val="0"/>
          <c:cat>
            <c:strRef>
              <c:f>Obesity!$B$4:$D$4</c:f>
              <c:strCache>
                <c:ptCount val="3"/>
                <c:pt idx="0">
                  <c:v>Acute MI Hospitalizations</c:v>
                </c:pt>
                <c:pt idx="1">
                  <c:v>Stroke Hospitalizations</c:v>
                </c:pt>
                <c:pt idx="2">
                  <c:v>Diabetes Hospitalizations</c:v>
                </c:pt>
              </c:strCache>
            </c:strRef>
          </c:cat>
          <c:val>
            <c:numRef>
              <c:f>Obesity!$B$5:$D$5</c:f>
              <c:numCache>
                <c:formatCode>0%</c:formatCode>
                <c:ptCount val="3"/>
                <c:pt idx="0">
                  <c:v>0.33</c:v>
                </c:pt>
                <c:pt idx="1">
                  <c:v>0.23</c:v>
                </c:pt>
                <c:pt idx="2">
                  <c:v>0.11</c:v>
                </c:pt>
              </c:numCache>
            </c:numRef>
          </c:val>
        </c:ser>
        <c:ser>
          <c:idx val="1"/>
          <c:order val="1"/>
          <c:tx>
            <c:strRef>
              <c:f>Obesity!$A$6</c:f>
              <c:strCache>
                <c:ptCount val="1"/>
                <c:pt idx="0">
                  <c:v>Maine</c:v>
                </c:pt>
              </c:strCache>
            </c:strRef>
          </c:tx>
          <c:invertIfNegative val="0"/>
          <c:cat>
            <c:strRef>
              <c:f>Obesity!$B$4:$D$4</c:f>
              <c:strCache>
                <c:ptCount val="3"/>
                <c:pt idx="0">
                  <c:v>Acute MI Hospitalizations</c:v>
                </c:pt>
                <c:pt idx="1">
                  <c:v>Stroke Hospitalizations</c:v>
                </c:pt>
                <c:pt idx="2">
                  <c:v>Diabetes Hospitalizations</c:v>
                </c:pt>
              </c:strCache>
            </c:strRef>
          </c:cat>
          <c:val>
            <c:numRef>
              <c:f>Obesity!$B$6:$D$6</c:f>
              <c:numCache>
                <c:formatCode>0%</c:formatCode>
                <c:ptCount val="3"/>
                <c:pt idx="0">
                  <c:v>0.24</c:v>
                </c:pt>
                <c:pt idx="1">
                  <c:v>0.21</c:v>
                </c:pt>
                <c:pt idx="2">
                  <c:v>0.12</c:v>
                </c:pt>
              </c:numCache>
            </c:numRef>
          </c:val>
        </c:ser>
        <c:dLbls>
          <c:showLegendKey val="0"/>
          <c:showVal val="1"/>
          <c:showCatName val="0"/>
          <c:showSerName val="0"/>
          <c:showPercent val="0"/>
          <c:showBubbleSize val="0"/>
        </c:dLbls>
        <c:gapWidth val="150"/>
        <c:overlap val="-25"/>
        <c:axId val="119902592"/>
        <c:axId val="119904128"/>
      </c:barChart>
      <c:catAx>
        <c:axId val="119902592"/>
        <c:scaling>
          <c:orientation val="minMax"/>
        </c:scaling>
        <c:delete val="0"/>
        <c:axPos val="b"/>
        <c:majorTickMark val="none"/>
        <c:minorTickMark val="none"/>
        <c:tickLblPos val="nextTo"/>
        <c:crossAx val="119904128"/>
        <c:crosses val="autoZero"/>
        <c:auto val="1"/>
        <c:lblAlgn val="ctr"/>
        <c:lblOffset val="100"/>
        <c:noMultiLvlLbl val="0"/>
      </c:catAx>
      <c:valAx>
        <c:axId val="119904128"/>
        <c:scaling>
          <c:orientation val="minMax"/>
        </c:scaling>
        <c:delete val="1"/>
        <c:axPos val="l"/>
        <c:numFmt formatCode="0%" sourceLinked="1"/>
        <c:majorTickMark val="out"/>
        <c:minorTickMark val="none"/>
        <c:tickLblPos val="nextTo"/>
        <c:crossAx val="11990259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Opiate Poisonings per 100,000 Population: Hancock County</a:t>
            </a:r>
          </a:p>
        </c:rich>
      </c:tx>
      <c:layout/>
      <c:overlay val="0"/>
    </c:title>
    <c:autoTitleDeleted val="0"/>
    <c:plotArea>
      <c:layout/>
      <c:barChart>
        <c:barDir val="col"/>
        <c:grouping val="clustered"/>
        <c:varyColors val="0"/>
        <c:ser>
          <c:idx val="0"/>
          <c:order val="0"/>
          <c:tx>
            <c:strRef>
              <c:f>Sheet1!$A$2</c:f>
              <c:strCache>
                <c:ptCount val="1"/>
                <c:pt idx="0">
                  <c:v>Hancock County</c:v>
                </c:pt>
              </c:strCache>
            </c:strRef>
          </c:tx>
          <c:invertIfNegative val="0"/>
          <c:cat>
            <c:strRef>
              <c:f>Sheet1!$B$1:$C$1</c:f>
              <c:strCache>
                <c:ptCount val="2"/>
                <c:pt idx="0">
                  <c:v>Opiate Poisoning - ED Visits</c:v>
                </c:pt>
                <c:pt idx="1">
                  <c:v>Opiate Poisoning - Hospitalizations</c:v>
                </c:pt>
              </c:strCache>
            </c:strRef>
          </c:cat>
          <c:val>
            <c:numRef>
              <c:f>Sheet1!$B$2:$C$2</c:f>
              <c:numCache>
                <c:formatCode>0</c:formatCode>
                <c:ptCount val="2"/>
                <c:pt idx="0">
                  <c:v>22</c:v>
                </c:pt>
                <c:pt idx="1">
                  <c:v>12</c:v>
                </c:pt>
              </c:numCache>
            </c:numRef>
          </c:val>
        </c:ser>
        <c:ser>
          <c:idx val="1"/>
          <c:order val="1"/>
          <c:tx>
            <c:strRef>
              <c:f>Sheet1!$A$3</c:f>
              <c:strCache>
                <c:ptCount val="1"/>
                <c:pt idx="0">
                  <c:v>Maine</c:v>
                </c:pt>
              </c:strCache>
            </c:strRef>
          </c:tx>
          <c:invertIfNegative val="0"/>
          <c:cat>
            <c:strRef>
              <c:f>Sheet1!$B$1:$C$1</c:f>
              <c:strCache>
                <c:ptCount val="2"/>
                <c:pt idx="0">
                  <c:v>Opiate Poisoning - ED Visits</c:v>
                </c:pt>
                <c:pt idx="1">
                  <c:v>Opiate Poisoning - Hospitalizations</c:v>
                </c:pt>
              </c:strCache>
            </c:strRef>
          </c:cat>
          <c:val>
            <c:numRef>
              <c:f>Sheet1!$B$3:$C$3</c:f>
              <c:numCache>
                <c:formatCode>0</c:formatCode>
                <c:ptCount val="2"/>
                <c:pt idx="0">
                  <c:v>25</c:v>
                </c:pt>
                <c:pt idx="1">
                  <c:v>13</c:v>
                </c:pt>
              </c:numCache>
            </c:numRef>
          </c:val>
        </c:ser>
        <c:dLbls>
          <c:showLegendKey val="0"/>
          <c:showVal val="1"/>
          <c:showCatName val="0"/>
          <c:showSerName val="0"/>
          <c:showPercent val="0"/>
          <c:showBubbleSize val="0"/>
        </c:dLbls>
        <c:gapWidth val="150"/>
        <c:overlap val="-25"/>
        <c:axId val="118936320"/>
        <c:axId val="118937856"/>
      </c:barChart>
      <c:catAx>
        <c:axId val="118936320"/>
        <c:scaling>
          <c:orientation val="minMax"/>
        </c:scaling>
        <c:delete val="0"/>
        <c:axPos val="b"/>
        <c:majorTickMark val="none"/>
        <c:minorTickMark val="none"/>
        <c:tickLblPos val="nextTo"/>
        <c:crossAx val="118937856"/>
        <c:crosses val="autoZero"/>
        <c:auto val="1"/>
        <c:lblAlgn val="ctr"/>
        <c:lblOffset val="100"/>
        <c:noMultiLvlLbl val="0"/>
      </c:catAx>
      <c:valAx>
        <c:axId val="118937856"/>
        <c:scaling>
          <c:orientation val="minMax"/>
        </c:scaling>
        <c:delete val="1"/>
        <c:axPos val="l"/>
        <c:numFmt formatCode="0" sourceLinked="1"/>
        <c:majorTickMark val="out"/>
        <c:minorTickMark val="none"/>
        <c:tickLblPos val="nextTo"/>
        <c:crossAx val="11893632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 Alcohol</a:t>
            </a:r>
            <a:r>
              <a:rPr lang="en-US" baseline="0"/>
              <a:t> Indicators for Adults: Hancock County</a:t>
            </a:r>
            <a:endParaRPr lang="en-US"/>
          </a:p>
        </c:rich>
      </c:tx>
      <c:layout/>
      <c:overlay val="0"/>
    </c:title>
    <c:autoTitleDeleted val="0"/>
    <c:plotArea>
      <c:layout/>
      <c:barChart>
        <c:barDir val="col"/>
        <c:grouping val="clustered"/>
        <c:varyColors val="0"/>
        <c:ser>
          <c:idx val="0"/>
          <c:order val="0"/>
          <c:tx>
            <c:strRef>
              <c:f>SA!$A$9</c:f>
              <c:strCache>
                <c:ptCount val="1"/>
                <c:pt idx="0">
                  <c:v>Hancock County</c:v>
                </c:pt>
              </c:strCache>
            </c:strRef>
          </c:tx>
          <c:invertIfNegative val="0"/>
          <c:cat>
            <c:strRef>
              <c:f>SA!$B$8:$C$8</c:f>
              <c:strCache>
                <c:ptCount val="2"/>
                <c:pt idx="0">
                  <c:v>Binge Drinking - Adults</c:v>
                </c:pt>
                <c:pt idx="1">
                  <c:v>Chronic Heavy Drinking - Adults</c:v>
                </c:pt>
              </c:strCache>
            </c:strRef>
          </c:cat>
          <c:val>
            <c:numRef>
              <c:f>SA!$B$9:$C$9</c:f>
              <c:numCache>
                <c:formatCode>0%</c:formatCode>
                <c:ptCount val="2"/>
                <c:pt idx="0">
                  <c:v>0.16</c:v>
                </c:pt>
                <c:pt idx="1">
                  <c:v>0.09</c:v>
                </c:pt>
              </c:numCache>
            </c:numRef>
          </c:val>
        </c:ser>
        <c:ser>
          <c:idx val="1"/>
          <c:order val="1"/>
          <c:tx>
            <c:strRef>
              <c:f>SA!$A$10</c:f>
              <c:strCache>
                <c:ptCount val="1"/>
                <c:pt idx="0">
                  <c:v>Maine</c:v>
                </c:pt>
              </c:strCache>
            </c:strRef>
          </c:tx>
          <c:invertIfNegative val="0"/>
          <c:cat>
            <c:strRef>
              <c:f>SA!$B$8:$C$8</c:f>
              <c:strCache>
                <c:ptCount val="2"/>
                <c:pt idx="0">
                  <c:v>Binge Drinking - Adults</c:v>
                </c:pt>
                <c:pt idx="1">
                  <c:v>Chronic Heavy Drinking - Adults</c:v>
                </c:pt>
              </c:strCache>
            </c:strRef>
          </c:cat>
          <c:val>
            <c:numRef>
              <c:f>SA!$B$10:$C$10</c:f>
              <c:numCache>
                <c:formatCode>0%</c:formatCode>
                <c:ptCount val="2"/>
                <c:pt idx="0">
                  <c:v>0.17</c:v>
                </c:pt>
                <c:pt idx="1">
                  <c:v>7.0000000000000007E-2</c:v>
                </c:pt>
              </c:numCache>
            </c:numRef>
          </c:val>
        </c:ser>
        <c:dLbls>
          <c:showLegendKey val="0"/>
          <c:showVal val="1"/>
          <c:showCatName val="0"/>
          <c:showSerName val="0"/>
          <c:showPercent val="0"/>
          <c:showBubbleSize val="0"/>
        </c:dLbls>
        <c:gapWidth val="150"/>
        <c:overlap val="-25"/>
        <c:axId val="119941760"/>
        <c:axId val="119947648"/>
      </c:barChart>
      <c:catAx>
        <c:axId val="119941760"/>
        <c:scaling>
          <c:orientation val="minMax"/>
        </c:scaling>
        <c:delete val="0"/>
        <c:axPos val="b"/>
        <c:majorTickMark val="none"/>
        <c:minorTickMark val="none"/>
        <c:tickLblPos val="nextTo"/>
        <c:crossAx val="119947648"/>
        <c:crosses val="autoZero"/>
        <c:auto val="1"/>
        <c:lblAlgn val="ctr"/>
        <c:lblOffset val="100"/>
        <c:noMultiLvlLbl val="0"/>
      </c:catAx>
      <c:valAx>
        <c:axId val="119947648"/>
        <c:scaling>
          <c:orientation val="minMax"/>
        </c:scaling>
        <c:delete val="1"/>
        <c:axPos val="l"/>
        <c:numFmt formatCode="0%" sourceLinked="1"/>
        <c:majorTickMark val="out"/>
        <c:minorTickMark val="none"/>
        <c:tickLblPos val="nextTo"/>
        <c:crossAx val="11994176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 Adults with Diabetes</a:t>
            </a:r>
            <a:r>
              <a:rPr lang="en-US" baseline="0" dirty="0" smtClean="0"/>
              <a:t> or Pre-diabetes </a:t>
            </a:r>
            <a:r>
              <a:rPr lang="en-US" dirty="0" smtClean="0"/>
              <a:t>for Hancock County </a:t>
            </a:r>
            <a:endParaRPr lang="en-US" dirty="0"/>
          </a:p>
        </c:rich>
      </c:tx>
      <c:layout/>
      <c:overlay val="0"/>
    </c:title>
    <c:autoTitleDeleted val="0"/>
    <c:plotArea>
      <c:layout/>
      <c:barChart>
        <c:barDir val="col"/>
        <c:grouping val="clustered"/>
        <c:varyColors val="0"/>
        <c:ser>
          <c:idx val="0"/>
          <c:order val="0"/>
          <c:tx>
            <c:strRef>
              <c:f>Drugs!$A$36</c:f>
              <c:strCache>
                <c:ptCount val="1"/>
                <c:pt idx="0">
                  <c:v>Hancock  County</c:v>
                </c:pt>
              </c:strCache>
            </c:strRef>
          </c:tx>
          <c:invertIfNegative val="0"/>
          <c:cat>
            <c:strRef>
              <c:f>Drugs!$B$35:$C$35</c:f>
              <c:strCache>
                <c:ptCount val="2"/>
                <c:pt idx="0">
                  <c:v>Diabetes prevalence (ever been told)</c:v>
                </c:pt>
                <c:pt idx="1">
                  <c:v>Pre-diabetes prevalence</c:v>
                </c:pt>
              </c:strCache>
            </c:strRef>
          </c:cat>
          <c:val>
            <c:numRef>
              <c:f>Drugs!$B$36:$C$36</c:f>
              <c:numCache>
                <c:formatCode>0%</c:formatCode>
                <c:ptCount val="2"/>
                <c:pt idx="0">
                  <c:v>0.09</c:v>
                </c:pt>
                <c:pt idx="1">
                  <c:v>7.0000000000000007E-2</c:v>
                </c:pt>
              </c:numCache>
            </c:numRef>
          </c:val>
        </c:ser>
        <c:ser>
          <c:idx val="1"/>
          <c:order val="1"/>
          <c:tx>
            <c:strRef>
              <c:f>Drugs!$A$37</c:f>
              <c:strCache>
                <c:ptCount val="1"/>
                <c:pt idx="0">
                  <c:v>Maine</c:v>
                </c:pt>
              </c:strCache>
            </c:strRef>
          </c:tx>
          <c:invertIfNegative val="0"/>
          <c:cat>
            <c:strRef>
              <c:f>Drugs!$B$35:$C$35</c:f>
              <c:strCache>
                <c:ptCount val="2"/>
                <c:pt idx="0">
                  <c:v>Diabetes prevalence (ever been told)</c:v>
                </c:pt>
                <c:pt idx="1">
                  <c:v>Pre-diabetes prevalence</c:v>
                </c:pt>
              </c:strCache>
            </c:strRef>
          </c:cat>
          <c:val>
            <c:numRef>
              <c:f>Drugs!$B$37:$C$37</c:f>
              <c:numCache>
                <c:formatCode>0%</c:formatCode>
                <c:ptCount val="2"/>
                <c:pt idx="0">
                  <c:v>0.1</c:v>
                </c:pt>
                <c:pt idx="1">
                  <c:v>7.0000000000000007E-2</c:v>
                </c:pt>
              </c:numCache>
            </c:numRef>
          </c:val>
        </c:ser>
        <c:dLbls>
          <c:showLegendKey val="0"/>
          <c:showVal val="1"/>
          <c:showCatName val="0"/>
          <c:showSerName val="0"/>
          <c:showPercent val="0"/>
          <c:showBubbleSize val="0"/>
        </c:dLbls>
        <c:gapWidth val="150"/>
        <c:overlap val="-25"/>
        <c:axId val="120060544"/>
        <c:axId val="120062336"/>
      </c:barChart>
      <c:catAx>
        <c:axId val="120060544"/>
        <c:scaling>
          <c:orientation val="minMax"/>
        </c:scaling>
        <c:delete val="0"/>
        <c:axPos val="b"/>
        <c:majorTickMark val="none"/>
        <c:minorTickMark val="none"/>
        <c:tickLblPos val="nextTo"/>
        <c:crossAx val="120062336"/>
        <c:crosses val="autoZero"/>
        <c:auto val="1"/>
        <c:lblAlgn val="ctr"/>
        <c:lblOffset val="100"/>
        <c:noMultiLvlLbl val="0"/>
      </c:catAx>
      <c:valAx>
        <c:axId val="120062336"/>
        <c:scaling>
          <c:orientation val="minMax"/>
        </c:scaling>
        <c:delete val="1"/>
        <c:axPos val="l"/>
        <c:numFmt formatCode="0%" sourceLinked="1"/>
        <c:majorTickMark val="out"/>
        <c:minorTickMark val="none"/>
        <c:tickLblPos val="nextTo"/>
        <c:crossAx val="120060544"/>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Diabetes Mortality (underlying cause) per 100,000 Population: Hancock County</a:t>
            </a:r>
          </a:p>
        </c:rich>
      </c:tx>
      <c:layout/>
      <c:overlay val="0"/>
    </c:title>
    <c:autoTitleDeleted val="0"/>
    <c:plotArea>
      <c:layout/>
      <c:barChart>
        <c:barDir val="col"/>
        <c:grouping val="clustered"/>
        <c:varyColors val="0"/>
        <c:ser>
          <c:idx val="0"/>
          <c:order val="0"/>
          <c:tx>
            <c:strRef>
              <c:f>Ciabetes!$B$9</c:f>
              <c:strCache>
                <c:ptCount val="1"/>
                <c:pt idx="0">
                  <c:v>Diabetes Mortality (underlying cause)</c:v>
                </c:pt>
              </c:strCache>
            </c:strRef>
          </c:tx>
          <c:invertIfNegative val="0"/>
          <c:dPt>
            <c:idx val="1"/>
            <c:invertIfNegative val="0"/>
            <c:bubble3D val="0"/>
            <c:spPr>
              <a:solidFill>
                <a:schemeClr val="accent6">
                  <a:lumMod val="60000"/>
                  <a:lumOff val="40000"/>
                </a:schemeClr>
              </a:solidFill>
            </c:spPr>
          </c:dPt>
          <c:cat>
            <c:strRef>
              <c:f>Ciabetes!$A$10:$A$11</c:f>
              <c:strCache>
                <c:ptCount val="2"/>
                <c:pt idx="0">
                  <c:v>Hancock County</c:v>
                </c:pt>
                <c:pt idx="1">
                  <c:v>Maine</c:v>
                </c:pt>
              </c:strCache>
            </c:strRef>
          </c:cat>
          <c:val>
            <c:numRef>
              <c:f>Ciabetes!$B$10:$B$11</c:f>
              <c:numCache>
                <c:formatCode>General</c:formatCode>
                <c:ptCount val="2"/>
                <c:pt idx="0">
                  <c:v>17</c:v>
                </c:pt>
                <c:pt idx="1">
                  <c:v>21</c:v>
                </c:pt>
              </c:numCache>
            </c:numRef>
          </c:val>
        </c:ser>
        <c:dLbls>
          <c:showLegendKey val="0"/>
          <c:showVal val="1"/>
          <c:showCatName val="0"/>
          <c:showSerName val="0"/>
          <c:showPercent val="0"/>
          <c:showBubbleSize val="0"/>
        </c:dLbls>
        <c:gapWidth val="150"/>
        <c:overlap val="-25"/>
        <c:axId val="120143872"/>
        <c:axId val="120145408"/>
      </c:barChart>
      <c:catAx>
        <c:axId val="120143872"/>
        <c:scaling>
          <c:orientation val="minMax"/>
        </c:scaling>
        <c:delete val="0"/>
        <c:axPos val="b"/>
        <c:majorTickMark val="none"/>
        <c:minorTickMark val="none"/>
        <c:tickLblPos val="nextTo"/>
        <c:crossAx val="120145408"/>
        <c:crosses val="autoZero"/>
        <c:auto val="1"/>
        <c:lblAlgn val="ctr"/>
        <c:lblOffset val="100"/>
        <c:noMultiLvlLbl val="0"/>
      </c:catAx>
      <c:valAx>
        <c:axId val="120145408"/>
        <c:scaling>
          <c:orientation val="minMax"/>
        </c:scaling>
        <c:delete val="1"/>
        <c:axPos val="l"/>
        <c:numFmt formatCode="General" sourceLinked="1"/>
        <c:majorTickMark val="out"/>
        <c:minorTickMark val="none"/>
        <c:tickLblPos val="nextTo"/>
        <c:crossAx val="120143872"/>
        <c:crosses val="autoZero"/>
        <c:crossBetween val="between"/>
      </c:valAx>
    </c:plotArea>
    <c:legend>
      <c:legendPos val="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92A86-2189-4F18-AF5C-6FACF7A51A00}"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807964E7-7039-4883-9EF1-05222EC9EBEA}">
      <dgm:prSet phldrT="[Text]"/>
      <dgm:spPr>
        <a:xfrm>
          <a:off x="1768078" y="886"/>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Data Collection &amp; Analysis</a:t>
          </a:r>
        </a:p>
      </dgm:t>
    </dgm:pt>
    <dgm:pt modelId="{7B3DC946-29C9-44BC-8984-AA7B05DD3567}" type="parTrans" cxnId="{5D12C7BE-625C-4437-AF18-B9CFC1F65F09}">
      <dgm:prSet/>
      <dgm:spPr/>
      <dgm:t>
        <a:bodyPr/>
        <a:lstStyle/>
        <a:p>
          <a:endParaRPr lang="en-US"/>
        </a:p>
      </dgm:t>
    </dgm:pt>
    <dgm:pt modelId="{04928D4D-8553-41AF-A544-771ED8C2215A}" type="sibTrans" cxnId="{5D12C7BE-625C-4437-AF18-B9CFC1F65F09}">
      <dgm:prSet/>
      <dgm:spPr>
        <a:xfrm>
          <a:off x="1195084" y="-53983"/>
          <a:ext cx="3096231" cy="3096231"/>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gm:spPr>
      <dgm:t>
        <a:bodyPr/>
        <a:lstStyle/>
        <a:p>
          <a:pPr algn="ctr"/>
          <a:endParaRPr lang="en-US"/>
        </a:p>
      </dgm:t>
    </dgm:pt>
    <dgm:pt modelId="{352C0664-FA89-4F91-A2A0-DA525F7BF88A}">
      <dgm:prSet phldrT="[Text]"/>
      <dgm:spPr>
        <a:xfrm>
          <a:off x="2879830" y="1112639"/>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Needs Assessment Reporting</a:t>
          </a:r>
        </a:p>
      </dgm:t>
    </dgm:pt>
    <dgm:pt modelId="{56C52878-FBDF-4141-A177-D001626BBAA1}" type="parTrans" cxnId="{EC045D8E-25FA-431A-A861-70C3C959AC2C}">
      <dgm:prSet/>
      <dgm:spPr/>
      <dgm:t>
        <a:bodyPr/>
        <a:lstStyle/>
        <a:p>
          <a:endParaRPr lang="en-US"/>
        </a:p>
      </dgm:t>
    </dgm:pt>
    <dgm:pt modelId="{D851AC27-522E-4867-9FA1-35B9838CBCC0}" type="sibTrans" cxnId="{EC045D8E-25FA-431A-A861-70C3C959AC2C}">
      <dgm:prSet/>
      <dgm:spPr/>
      <dgm:t>
        <a:bodyPr/>
        <a:lstStyle/>
        <a:p>
          <a:endParaRPr lang="en-US"/>
        </a:p>
      </dgm:t>
    </dgm:pt>
    <dgm:pt modelId="{B691141F-A735-412F-9A6A-F7C2056FD297}">
      <dgm:prSet phldrT="[Text]"/>
      <dgm:spPr>
        <a:xfrm>
          <a:off x="1768078" y="2224391"/>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Community Engagement</a:t>
          </a:r>
        </a:p>
      </dgm:t>
    </dgm:pt>
    <dgm:pt modelId="{239056DF-79DB-412D-90BA-F09CB1445E3E}" type="parTrans" cxnId="{61751768-76BF-4FE3-8B42-809F70468F9C}">
      <dgm:prSet/>
      <dgm:spPr/>
      <dgm:t>
        <a:bodyPr/>
        <a:lstStyle/>
        <a:p>
          <a:endParaRPr lang="en-US"/>
        </a:p>
      </dgm:t>
    </dgm:pt>
    <dgm:pt modelId="{ED7A90A9-12FB-436C-98BD-25E61D6A99F2}" type="sibTrans" cxnId="{61751768-76BF-4FE3-8B42-809F70468F9C}">
      <dgm:prSet/>
      <dgm:spPr/>
      <dgm:t>
        <a:bodyPr/>
        <a:lstStyle/>
        <a:p>
          <a:endParaRPr lang="en-US"/>
        </a:p>
      </dgm:t>
    </dgm:pt>
    <dgm:pt modelId="{A1699FF7-29F6-4D57-9210-F224C30DA212}">
      <dgm:prSet phldrT="[Text]"/>
      <dgm:spPr>
        <a:xfrm>
          <a:off x="656325" y="1112639"/>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Health Improvement Plans</a:t>
          </a:r>
        </a:p>
      </dgm:t>
    </dgm:pt>
    <dgm:pt modelId="{13F67194-5625-4F92-B90D-3ADA0F36394F}" type="parTrans" cxnId="{421B44FA-5569-4BBB-B0CD-517E1065F618}">
      <dgm:prSet/>
      <dgm:spPr/>
      <dgm:t>
        <a:bodyPr/>
        <a:lstStyle/>
        <a:p>
          <a:endParaRPr lang="en-US"/>
        </a:p>
      </dgm:t>
    </dgm:pt>
    <dgm:pt modelId="{AEA741BE-CCF8-4FB3-9B12-A63F1FBC1132}" type="sibTrans" cxnId="{421B44FA-5569-4BBB-B0CD-517E1065F618}">
      <dgm:prSet/>
      <dgm:spPr/>
      <dgm:t>
        <a:bodyPr/>
        <a:lstStyle/>
        <a:p>
          <a:endParaRPr lang="en-US"/>
        </a:p>
      </dgm:t>
    </dgm:pt>
    <dgm:pt modelId="{26E68A81-670F-4F9E-A874-DAF7A1F099D6}" type="pres">
      <dgm:prSet presAssocID="{0D392A86-2189-4F18-AF5C-6FACF7A51A00}" presName="Name0" presStyleCnt="0">
        <dgm:presLayoutVars>
          <dgm:dir/>
          <dgm:resizeHandles val="exact"/>
        </dgm:presLayoutVars>
      </dgm:prSet>
      <dgm:spPr/>
      <dgm:t>
        <a:bodyPr/>
        <a:lstStyle/>
        <a:p>
          <a:endParaRPr lang="en-US"/>
        </a:p>
      </dgm:t>
    </dgm:pt>
    <dgm:pt modelId="{D823512E-EF67-48AC-90FF-9FF6DD4741F0}" type="pres">
      <dgm:prSet presAssocID="{0D392A86-2189-4F18-AF5C-6FACF7A51A00}" presName="cycle" presStyleCnt="0"/>
      <dgm:spPr/>
    </dgm:pt>
    <dgm:pt modelId="{E4C3BEEC-D67B-4611-A5CC-D548E32BA97E}" type="pres">
      <dgm:prSet presAssocID="{807964E7-7039-4883-9EF1-05222EC9EBEA}" presName="nodeFirstNode" presStyleLbl="node1" presStyleIdx="0" presStyleCnt="4">
        <dgm:presLayoutVars>
          <dgm:bulletEnabled val="1"/>
        </dgm:presLayoutVars>
      </dgm:prSet>
      <dgm:spPr/>
      <dgm:t>
        <a:bodyPr/>
        <a:lstStyle/>
        <a:p>
          <a:endParaRPr lang="en-US"/>
        </a:p>
      </dgm:t>
    </dgm:pt>
    <dgm:pt modelId="{5A7055B8-2040-4582-81D0-93712DAEFE4E}" type="pres">
      <dgm:prSet presAssocID="{04928D4D-8553-41AF-A544-771ED8C2215A}" presName="sibTransFirstNode" presStyleLbl="bgShp" presStyleIdx="0" presStyleCnt="1"/>
      <dgm:spPr/>
      <dgm:t>
        <a:bodyPr/>
        <a:lstStyle/>
        <a:p>
          <a:endParaRPr lang="en-US"/>
        </a:p>
      </dgm:t>
    </dgm:pt>
    <dgm:pt modelId="{E52E854D-9B86-43EB-A2E7-7F96111CBE26}" type="pres">
      <dgm:prSet presAssocID="{352C0664-FA89-4F91-A2A0-DA525F7BF88A}" presName="nodeFollowingNodes" presStyleLbl="node1" presStyleIdx="1" presStyleCnt="4">
        <dgm:presLayoutVars>
          <dgm:bulletEnabled val="1"/>
        </dgm:presLayoutVars>
      </dgm:prSet>
      <dgm:spPr/>
      <dgm:t>
        <a:bodyPr/>
        <a:lstStyle/>
        <a:p>
          <a:endParaRPr lang="en-US"/>
        </a:p>
      </dgm:t>
    </dgm:pt>
    <dgm:pt modelId="{B0838D81-D45D-474F-83FF-2E5348504347}" type="pres">
      <dgm:prSet presAssocID="{B691141F-A735-412F-9A6A-F7C2056FD297}" presName="nodeFollowingNodes" presStyleLbl="node1" presStyleIdx="2" presStyleCnt="4">
        <dgm:presLayoutVars>
          <dgm:bulletEnabled val="1"/>
        </dgm:presLayoutVars>
      </dgm:prSet>
      <dgm:spPr/>
      <dgm:t>
        <a:bodyPr/>
        <a:lstStyle/>
        <a:p>
          <a:endParaRPr lang="en-US"/>
        </a:p>
      </dgm:t>
    </dgm:pt>
    <dgm:pt modelId="{E7121682-31F8-4E27-993A-C333C3447464}" type="pres">
      <dgm:prSet presAssocID="{A1699FF7-29F6-4D57-9210-F224C30DA212}" presName="nodeFollowingNodes" presStyleLbl="node1" presStyleIdx="3" presStyleCnt="4">
        <dgm:presLayoutVars>
          <dgm:bulletEnabled val="1"/>
        </dgm:presLayoutVars>
      </dgm:prSet>
      <dgm:spPr/>
      <dgm:t>
        <a:bodyPr/>
        <a:lstStyle/>
        <a:p>
          <a:endParaRPr lang="en-US"/>
        </a:p>
      </dgm:t>
    </dgm:pt>
  </dgm:ptLst>
  <dgm:cxnLst>
    <dgm:cxn modelId="{61751768-76BF-4FE3-8B42-809F70468F9C}" srcId="{0D392A86-2189-4F18-AF5C-6FACF7A51A00}" destId="{B691141F-A735-412F-9A6A-F7C2056FD297}" srcOrd="2" destOrd="0" parTransId="{239056DF-79DB-412D-90BA-F09CB1445E3E}" sibTransId="{ED7A90A9-12FB-436C-98BD-25E61D6A99F2}"/>
    <dgm:cxn modelId="{EC045D8E-25FA-431A-A861-70C3C959AC2C}" srcId="{0D392A86-2189-4F18-AF5C-6FACF7A51A00}" destId="{352C0664-FA89-4F91-A2A0-DA525F7BF88A}" srcOrd="1" destOrd="0" parTransId="{56C52878-FBDF-4141-A177-D001626BBAA1}" sibTransId="{D851AC27-522E-4867-9FA1-35B9838CBCC0}"/>
    <dgm:cxn modelId="{3471798C-93FC-49D1-9DD6-F163E344ABA1}" type="presOf" srcId="{352C0664-FA89-4F91-A2A0-DA525F7BF88A}" destId="{E52E854D-9B86-43EB-A2E7-7F96111CBE26}" srcOrd="0" destOrd="0" presId="urn:microsoft.com/office/officeart/2005/8/layout/cycle3"/>
    <dgm:cxn modelId="{5D12C7BE-625C-4437-AF18-B9CFC1F65F09}" srcId="{0D392A86-2189-4F18-AF5C-6FACF7A51A00}" destId="{807964E7-7039-4883-9EF1-05222EC9EBEA}" srcOrd="0" destOrd="0" parTransId="{7B3DC946-29C9-44BC-8984-AA7B05DD3567}" sibTransId="{04928D4D-8553-41AF-A544-771ED8C2215A}"/>
    <dgm:cxn modelId="{EAB0261D-7DBD-4E82-BC60-28E4AA3F0076}" type="presOf" srcId="{B691141F-A735-412F-9A6A-F7C2056FD297}" destId="{B0838D81-D45D-474F-83FF-2E5348504347}" srcOrd="0" destOrd="0" presId="urn:microsoft.com/office/officeart/2005/8/layout/cycle3"/>
    <dgm:cxn modelId="{141C626B-C76F-4EC0-BD47-53667A99AA9A}" type="presOf" srcId="{807964E7-7039-4883-9EF1-05222EC9EBEA}" destId="{E4C3BEEC-D67B-4611-A5CC-D548E32BA97E}" srcOrd="0" destOrd="0" presId="urn:microsoft.com/office/officeart/2005/8/layout/cycle3"/>
    <dgm:cxn modelId="{145F9D82-1A6D-40EE-A1DC-C59B7F61B4E8}" type="presOf" srcId="{0D392A86-2189-4F18-AF5C-6FACF7A51A00}" destId="{26E68A81-670F-4F9E-A874-DAF7A1F099D6}" srcOrd="0" destOrd="0" presId="urn:microsoft.com/office/officeart/2005/8/layout/cycle3"/>
    <dgm:cxn modelId="{13DF8728-7119-477A-A947-98A17C148A19}" type="presOf" srcId="{04928D4D-8553-41AF-A544-771ED8C2215A}" destId="{5A7055B8-2040-4582-81D0-93712DAEFE4E}" srcOrd="0" destOrd="0" presId="urn:microsoft.com/office/officeart/2005/8/layout/cycle3"/>
    <dgm:cxn modelId="{421B44FA-5569-4BBB-B0CD-517E1065F618}" srcId="{0D392A86-2189-4F18-AF5C-6FACF7A51A00}" destId="{A1699FF7-29F6-4D57-9210-F224C30DA212}" srcOrd="3" destOrd="0" parTransId="{13F67194-5625-4F92-B90D-3ADA0F36394F}" sibTransId="{AEA741BE-CCF8-4FB3-9B12-A63F1FBC1132}"/>
    <dgm:cxn modelId="{D5E052C2-6A63-4C1A-AAAB-8F346FDB2A45}" type="presOf" srcId="{A1699FF7-29F6-4D57-9210-F224C30DA212}" destId="{E7121682-31F8-4E27-993A-C333C3447464}" srcOrd="0" destOrd="0" presId="urn:microsoft.com/office/officeart/2005/8/layout/cycle3"/>
    <dgm:cxn modelId="{2A3CB751-3268-4B15-ACFC-7F305D47FE9B}" type="presParOf" srcId="{26E68A81-670F-4F9E-A874-DAF7A1F099D6}" destId="{D823512E-EF67-48AC-90FF-9FF6DD4741F0}" srcOrd="0" destOrd="0" presId="urn:microsoft.com/office/officeart/2005/8/layout/cycle3"/>
    <dgm:cxn modelId="{BDE363FB-DC83-404F-AA55-43D3922879A6}" type="presParOf" srcId="{D823512E-EF67-48AC-90FF-9FF6DD4741F0}" destId="{E4C3BEEC-D67B-4611-A5CC-D548E32BA97E}" srcOrd="0" destOrd="0" presId="urn:microsoft.com/office/officeart/2005/8/layout/cycle3"/>
    <dgm:cxn modelId="{9151CA73-A53F-4132-8C56-6F541BC9B190}" type="presParOf" srcId="{D823512E-EF67-48AC-90FF-9FF6DD4741F0}" destId="{5A7055B8-2040-4582-81D0-93712DAEFE4E}" srcOrd="1" destOrd="0" presId="urn:microsoft.com/office/officeart/2005/8/layout/cycle3"/>
    <dgm:cxn modelId="{36F35273-DF6B-4708-8571-B1649ECF649B}" type="presParOf" srcId="{D823512E-EF67-48AC-90FF-9FF6DD4741F0}" destId="{E52E854D-9B86-43EB-A2E7-7F96111CBE26}" srcOrd="2" destOrd="0" presId="urn:microsoft.com/office/officeart/2005/8/layout/cycle3"/>
    <dgm:cxn modelId="{A53F3C7E-74FA-4D44-B379-5D54759F8686}" type="presParOf" srcId="{D823512E-EF67-48AC-90FF-9FF6DD4741F0}" destId="{B0838D81-D45D-474F-83FF-2E5348504347}" srcOrd="3" destOrd="0" presId="urn:microsoft.com/office/officeart/2005/8/layout/cycle3"/>
    <dgm:cxn modelId="{C03A8633-B4FF-4942-9389-E63FCAB1E6B4}" type="presParOf" srcId="{D823512E-EF67-48AC-90FF-9FF6DD4741F0}" destId="{E7121682-31F8-4E27-993A-C333C344746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55B8-2040-4582-81D0-93712DAEFE4E}">
      <dsp:nvSpPr>
        <dsp:cNvPr id="0" name=""/>
        <dsp:cNvSpPr/>
      </dsp:nvSpPr>
      <dsp:spPr>
        <a:xfrm>
          <a:off x="1057881" y="-71292"/>
          <a:ext cx="3751636" cy="3751636"/>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C3BEEC-D67B-4611-A5CC-D548E32BA97E}">
      <dsp:nvSpPr>
        <dsp:cNvPr id="0" name=""/>
        <dsp:cNvSpPr/>
      </dsp:nvSpPr>
      <dsp:spPr>
        <a:xfrm>
          <a:off x="1741884" y="105"/>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Data Collection &amp; Analysis</a:t>
          </a:r>
        </a:p>
      </dsp:txBody>
      <dsp:txXfrm>
        <a:off x="1800064" y="58285"/>
        <a:ext cx="2267271" cy="1075455"/>
      </dsp:txXfrm>
    </dsp:sp>
    <dsp:sp modelId="{E52E854D-9B86-43EB-A2E7-7F96111CBE26}">
      <dsp:nvSpPr>
        <dsp:cNvPr id="0" name=""/>
        <dsp:cNvSpPr/>
      </dsp:nvSpPr>
      <dsp:spPr>
        <a:xfrm>
          <a:off x="3088971"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Needs Assessment Reporting</a:t>
          </a:r>
        </a:p>
      </dsp:txBody>
      <dsp:txXfrm>
        <a:off x="3147151" y="1405372"/>
        <a:ext cx="2267271" cy="1075455"/>
      </dsp:txXfrm>
    </dsp:sp>
    <dsp:sp modelId="{B0838D81-D45D-474F-83FF-2E5348504347}">
      <dsp:nvSpPr>
        <dsp:cNvPr id="0" name=""/>
        <dsp:cNvSpPr/>
      </dsp:nvSpPr>
      <dsp:spPr>
        <a:xfrm>
          <a:off x="1741884" y="2694279"/>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Community Engagement</a:t>
          </a:r>
        </a:p>
      </dsp:txBody>
      <dsp:txXfrm>
        <a:off x="1800064" y="2752459"/>
        <a:ext cx="2267271" cy="1075455"/>
      </dsp:txXfrm>
    </dsp:sp>
    <dsp:sp modelId="{E7121682-31F8-4E27-993A-C333C3447464}">
      <dsp:nvSpPr>
        <dsp:cNvPr id="0" name=""/>
        <dsp:cNvSpPr/>
      </dsp:nvSpPr>
      <dsp:spPr>
        <a:xfrm>
          <a:off x="394797"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Health Improvement Plans</a:t>
          </a:r>
        </a:p>
      </dsp:txBody>
      <dsp:txXfrm>
        <a:off x="452977" y="1405372"/>
        <a:ext cx="2267271" cy="10754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Third, consider deaths due to diabetes. It is reported as a </a:t>
            </a:r>
            <a:r>
              <a:rPr lang="en-US" u="sng" dirty="0" smtClean="0"/>
              <a:t>number of deaths </a:t>
            </a:r>
            <a:r>
              <a:rPr lang="en-US" u="sng" baseline="0" dirty="0" smtClean="0"/>
              <a:t>per 100,000 population</a:t>
            </a:r>
            <a:r>
              <a:rPr lang="en-US" baseline="0" dirty="0" smtClean="0"/>
              <a:t>. In Maine, that is 20 deaths per 100,000 – if we randomly gathered 100,000 people from all over Maine, we would expect 20 of them to die from diabetes this year.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are 100,000 small people within the square on the screen and 20 of them are red.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out of 100,000 people die from diabetes each year in Maine.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is much lower than the number of people who have obesity or the number of infants who die but still considered a serious issue because it results in death. There is a “ripple effect” for the family and friends of the person who dies from diabetes.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W</a:t>
            </a:r>
            <a:r>
              <a:rPr lang="en-US" baseline="0" dirty="0" smtClean="0"/>
              <a:t>e can agree all three of these issues are serious public health concerns that deserve attention and intervention. This is a demonstration that we cannot base our decisions on the size of numbers alone. We need to look at numbers within context.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You also see on your Summary Report (bottom of page) mention of </a:t>
            </a:r>
            <a:r>
              <a:rPr lang="en-US" u="sng" baseline="0" dirty="0" smtClean="0"/>
              <a:t>statistical significance</a:t>
            </a:r>
            <a:r>
              <a:rPr lang="en-US" baseline="0" dirty="0" smtClean="0"/>
              <a:t>. This means the difference in the numbers (for example, between Hancock County and Maine) did not happen by chance. When we read the results are statistically significant at the </a:t>
            </a:r>
            <a:r>
              <a:rPr lang="en-US" u="sng" baseline="0" dirty="0" smtClean="0"/>
              <a:t>95% confidence interval</a:t>
            </a:r>
            <a:r>
              <a:rPr lang="en-US" baseline="0" dirty="0" smtClean="0"/>
              <a:t>, we are 95% confident we would get the same results from a different sample.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will take 2-minute breaks after each brief topic review to look over our Summary Reports.</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time to review quietly – and make notes about questions you have for further discussion after the data presentation.</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have set up a parking lot/bike rack, depending on your mode of transportation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It is located –[</a:t>
            </a:r>
            <a:r>
              <a:rPr lang="en-US" sz="1200" i="1" kern="1200" dirty="0" smtClean="0">
                <a:solidFill>
                  <a:schemeClr val="tx1"/>
                </a:solidFill>
                <a:effectLst/>
                <a:latin typeface="+mn-lt"/>
                <a:ea typeface="+mn-ea"/>
                <a:cs typeface="+mn-cs"/>
              </a:rPr>
              <a:t>show where the lot/rack is] .</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nyone is invited to write down topics they feel are important health topics, or issues that affect where we live, work, learn, and play that can impact health.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review these at the end of our time together ensure we all have an awareness about them.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talk about how we can continue addressing these important issues.</a:t>
            </a:r>
          </a:p>
          <a:p>
            <a:pPr marL="17145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breakout sessions, mention</a:t>
            </a:r>
            <a:r>
              <a:rPr lang="en-US" sz="1200" u="none"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While</a:t>
            </a:r>
            <a:r>
              <a:rPr lang="en-US" sz="1200" kern="1200" dirty="0" smtClean="0">
                <a:solidFill>
                  <a:schemeClr val="tx1"/>
                </a:solidFill>
                <a:effectLst/>
                <a:latin typeface="+mn-lt"/>
                <a:ea typeface="+mn-ea"/>
                <a:cs typeface="+mn-cs"/>
              </a:rPr>
              <a:t> we are reviewing the information in upcoming slides, consider which breakout session(s) you would like to join.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Explain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round(s) of breakout discussions before coming back together as a group to wrap our time together. [Or plan next steps]</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Explain different breakout session topics and if there is a visual whether on the agenda or signs/easels around, point this out.</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 these breakout sessions, we’ll answer some questions as a group and record our input.</a:t>
            </a:r>
          </a:p>
          <a:p>
            <a:pPr marL="171450" lvl="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a Panel Discussion, mention</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Expectations for panel and opportunity</a:t>
            </a:r>
            <a:r>
              <a:rPr lang="en-US" sz="1200" kern="1200" baseline="0" dirty="0" smtClean="0">
                <a:solidFill>
                  <a:schemeClr val="tx1"/>
                </a:solidFill>
                <a:effectLst/>
                <a:latin typeface="+mn-lt"/>
                <a:ea typeface="+mn-ea"/>
                <a:cs typeface="+mn-cs"/>
              </a:rPr>
              <a:t> for group members to ask questions identified during 2-minute data breaks</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health issues for Hancock County based on information provided by the 81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issues affecting where we live, work, learn, and play in Hancock County based on information provided by the 81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Now we will briefly take a look at the top 3 health issues. </a:t>
            </a:r>
            <a:r>
              <a:rPr lang="en-US" b="1" baseline="0" dirty="0" smtClean="0"/>
              <a:t>Starting with Obesity.</a:t>
            </a:r>
          </a:p>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 While the difference between the county and the state is not a lot, recall the graphic showing 1/3 of all people with obesity is a high percentage overall.</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Hancock County is slightly higher than the Maine percentage (and the same as nationally @ 30%).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Stated differently, if we randomly selected 100 adults in Hancock County, 30 of them would have obesity; If we randomly selected 100 adults across the state, 29 of them would have obesity. </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Obesity defined via BRFSS U.S. Core –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Hancock County, the following shows selected obesity related hospitalizations per 10,000 population.</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percentage of hospitalizations for acute myocardial infarction [heart attack] were significantly different (higher) for Hancock County and slightly higher for stroke in Hancock County compared to the state.</a:t>
            </a:r>
          </a:p>
          <a:p>
            <a:pPr marL="171450" indent="-171450">
              <a:spcAft>
                <a:spcPts val="600"/>
              </a:spcAft>
              <a:buFont typeface="Arial" panose="020B0604020202020204" pitchFamily="34" charset="0"/>
              <a:buChar char="•"/>
            </a:pPr>
            <a:r>
              <a:rPr lang="en-US" baseline="0" dirty="0" smtClean="0"/>
              <a:t>Diabetes hospitalizations were slightly lower in Hancock County compared to the state.</a:t>
            </a:r>
          </a:p>
          <a:p>
            <a:pPr marL="171450" indent="-171450">
              <a:spcAft>
                <a:spcPts val="600"/>
              </a:spcAft>
              <a:buFont typeface="Arial" panose="020B0604020202020204" pitchFamily="34" charset="0"/>
              <a:buChar char="•"/>
            </a:pPr>
            <a:r>
              <a:rPr lang="en-US" baseline="0" dirty="0" smtClean="0"/>
              <a:t>These data are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Hancock </a:t>
            </a:r>
            <a:r>
              <a:rPr lang="en-US" baseline="0" dirty="0" smtClean="0"/>
              <a:t>County.</a:t>
            </a:r>
            <a:endParaRPr lang="en-US" baseline="0" dirty="0" smtClean="0"/>
          </a:p>
          <a:p>
            <a:pPr marL="171450" indent="-171450">
              <a:spcAft>
                <a:spcPts val="600"/>
              </a:spcAft>
              <a:buFont typeface="Arial" panose="020B0604020202020204" pitchFamily="34" charset="0"/>
              <a:buChar char="•"/>
            </a:pPr>
            <a:r>
              <a:rPr lang="en-US" baseline="0" dirty="0" smtClean="0"/>
              <a:t>The Physical Activity, Nutrition, &amp; Weight section is on page </a:t>
            </a:r>
            <a:r>
              <a:rPr lang="en-US" baseline="0" dirty="0" smtClean="0"/>
              <a:t>2 (short version), page 3-4 (longer version), and page 4-5 </a:t>
            </a:r>
            <a:r>
              <a:rPr lang="en-US" baseline="0" dirty="0" err="1" smtClean="0"/>
              <a:t>Downeast</a:t>
            </a:r>
            <a:r>
              <a:rPr lang="en-US" baseline="0" dirty="0" smtClean="0"/>
              <a:t> District Summary; </a:t>
            </a:r>
            <a:r>
              <a:rPr lang="en-US" sz="1200" kern="1200" dirty="0" smtClean="0">
                <a:solidFill>
                  <a:schemeClr val="tx1"/>
                </a:solidFill>
                <a:effectLst/>
                <a:latin typeface="+mn-lt"/>
                <a:ea typeface="+mn-ea"/>
                <a:cs typeface="+mn-cs"/>
              </a:rPr>
              <a:t>Cardiovascular </a:t>
            </a:r>
            <a:r>
              <a:rPr lang="en-US" sz="1200" kern="1200" dirty="0" smtClean="0">
                <a:solidFill>
                  <a:schemeClr val="tx1"/>
                </a:solidFill>
                <a:effectLst/>
                <a:latin typeface="+mn-lt"/>
                <a:ea typeface="+mn-ea"/>
                <a:cs typeface="+mn-cs"/>
              </a:rPr>
              <a:t>Disease </a:t>
            </a:r>
            <a:r>
              <a:rPr lang="en-US" sz="1200" kern="1200" dirty="0" smtClean="0">
                <a:solidFill>
                  <a:schemeClr val="tx1"/>
                </a:solidFill>
                <a:effectLst/>
                <a:latin typeface="+mn-lt"/>
                <a:ea typeface="+mn-ea"/>
                <a:cs typeface="+mn-cs"/>
              </a:rPr>
              <a:t>&amp; Diabetes sections are on </a:t>
            </a:r>
            <a:r>
              <a:rPr lang="en-US" sz="1200" kern="1200" dirty="0" smtClean="0">
                <a:solidFill>
                  <a:schemeClr val="tx1"/>
                </a:solidFill>
                <a:effectLst/>
                <a:latin typeface="+mn-lt"/>
                <a:ea typeface="+mn-ea"/>
                <a:cs typeface="+mn-cs"/>
              </a:rPr>
              <a:t>page </a:t>
            </a:r>
            <a:r>
              <a:rPr lang="en-US" sz="1200" kern="1200" dirty="0" smtClean="0">
                <a:solidFill>
                  <a:schemeClr val="tx1"/>
                </a:solidFill>
                <a:effectLst/>
                <a:latin typeface="+mn-lt"/>
                <a:ea typeface="+mn-ea"/>
                <a:cs typeface="+mn-cs"/>
              </a:rPr>
              <a:t>1 (short version), page 2 (longer version), and page 2-3 </a:t>
            </a:r>
            <a:r>
              <a:rPr lang="en-US" sz="1200" kern="1200" dirty="0" err="1" smtClean="0">
                <a:solidFill>
                  <a:schemeClr val="tx1"/>
                </a:solidFill>
                <a:effectLst/>
                <a:latin typeface="+mn-lt"/>
                <a:ea typeface="+mn-ea"/>
                <a:cs typeface="+mn-cs"/>
              </a:rPr>
              <a:t>Downeast</a:t>
            </a:r>
            <a:r>
              <a:rPr lang="en-US" sz="1200" kern="1200" dirty="0" smtClean="0">
                <a:solidFill>
                  <a:schemeClr val="tx1"/>
                </a:solidFill>
                <a:effectLst/>
                <a:latin typeface="+mn-lt"/>
                <a:ea typeface="+mn-ea"/>
                <a:cs typeface="+mn-cs"/>
              </a:rPr>
              <a:t>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16</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The next top health issue identified was </a:t>
            </a:r>
            <a:r>
              <a:rPr lang="en-US" b="1" baseline="0" dirty="0" smtClean="0"/>
              <a:t>Drug &amp; Alcohol Abuse </a:t>
            </a:r>
            <a:r>
              <a:rPr lang="en-US" b="0" baseline="0" dirty="0" smtClean="0"/>
              <a:t>in Hancock County.</a:t>
            </a:r>
          </a:p>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There is a statistically significant difference between Hancock County and Maine where Hancock County is lower than Maine at 184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higher rates of SA hospital admissions – darker green.</a:t>
            </a:r>
          </a:p>
          <a:p>
            <a:pPr marL="171450" indent="-171450">
              <a:spcAft>
                <a:spcPts val="600"/>
              </a:spcAft>
              <a:buFont typeface="Arial" panose="020B0604020202020204" pitchFamily="34" charset="0"/>
              <a:buChar char="•"/>
            </a:pPr>
            <a:r>
              <a:rPr lang="en-US" baseline="0" dirty="0" smtClean="0"/>
              <a:t>Data is from 2011. </a:t>
            </a:r>
          </a:p>
        </p:txBody>
      </p:sp>
      <p:sp>
        <p:nvSpPr>
          <p:cNvPr id="4" name="Slide Number Placeholder 3"/>
          <p:cNvSpPr>
            <a:spLocks noGrp="1"/>
          </p:cNvSpPr>
          <p:nvPr>
            <p:ph type="sldNum" sz="quarter" idx="10"/>
          </p:nvPr>
        </p:nvSpPr>
        <p:spPr/>
        <p:txBody>
          <a:bodyPr/>
          <a:lstStyle/>
          <a:p>
            <a:fld id="{5BAA6A29-ACC4-486E-808B-F1490F4756EE}" type="slidenum">
              <a:rPr lang="en-US" smtClean="0"/>
              <a:t>17</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graphic shows emergency department visits (left) and hospitalizations (right) for opiate poisoning, or overdose, per 100,000 population. </a:t>
            </a:r>
          </a:p>
          <a:p>
            <a:pPr marL="171450" indent="-171450">
              <a:spcAft>
                <a:spcPts val="600"/>
              </a:spcAft>
              <a:buFont typeface="Arial" panose="020B0604020202020204" pitchFamily="34" charset="0"/>
              <a:buChar char="•"/>
            </a:pPr>
            <a:r>
              <a:rPr lang="en-US" baseline="0" dirty="0" smtClean="0"/>
              <a:t>Both are lower in Hancock County than for Maine.</a:t>
            </a:r>
          </a:p>
          <a:p>
            <a:pPr marL="171450" indent="-171450">
              <a:spcAft>
                <a:spcPts val="600"/>
              </a:spcAft>
              <a:buFont typeface="Arial" panose="020B0604020202020204" pitchFamily="34" charset="0"/>
              <a:buChar char="•"/>
            </a:pPr>
            <a:r>
              <a:rPr lang="en-US" baseline="0" dirty="0" smtClean="0"/>
              <a:t>These measures are not tracked at the national level.</a:t>
            </a:r>
          </a:p>
          <a:p>
            <a:pPr marL="171450" indent="-171450">
              <a:spcAft>
                <a:spcPts val="600"/>
              </a:spcAft>
              <a:buFont typeface="Arial" panose="020B0604020202020204" pitchFamily="34" charset="0"/>
              <a:buChar char="•"/>
            </a:pPr>
            <a:r>
              <a:rPr lang="en-US" baseline="0" dirty="0" smtClean="0"/>
              <a:t>These data are from 2011.</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18</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We are looking at binge drinking and chronic heavy drinking (alcohol) among adults in this graphic.</a:t>
            </a:r>
          </a:p>
          <a:p>
            <a:pPr marL="171450" indent="-171450">
              <a:spcAft>
                <a:spcPts val="600"/>
              </a:spcAft>
              <a:buFont typeface="Arial" panose="020B0604020202020204" pitchFamily="34" charset="0"/>
              <a:buChar char="•"/>
            </a:pPr>
            <a:r>
              <a:rPr lang="en-US" baseline="0" dirty="0" smtClean="0"/>
              <a:t>Binge drinking is defined as 5 or more drinks on an occasion for men and 4 or more drinks on an occasion for women.</a:t>
            </a:r>
          </a:p>
          <a:p>
            <a:pPr marL="171450" indent="-171450">
              <a:spcAft>
                <a:spcPts val="600"/>
              </a:spcAft>
              <a:buFont typeface="Arial" panose="020B0604020202020204" pitchFamily="34" charset="0"/>
              <a:buChar char="•"/>
            </a:pPr>
            <a:r>
              <a:rPr lang="en-US" baseline="0" dirty="0" smtClean="0"/>
              <a:t>Chronic heavy drinking is defined as 15 or more drinks per week for men and 8 or more drinks per week for women.</a:t>
            </a:r>
          </a:p>
          <a:p>
            <a:pPr marL="171450" indent="-171450">
              <a:spcAft>
                <a:spcPts val="600"/>
              </a:spcAft>
              <a:buFont typeface="Arial" panose="020B0604020202020204" pitchFamily="34" charset="0"/>
              <a:buChar char="•"/>
            </a:pPr>
            <a:r>
              <a:rPr lang="en-US" baseline="0" dirty="0" smtClean="0"/>
              <a:t>The percentage of adults engaging in binge drinking is slightly lower for Hancock County than Maine.</a:t>
            </a:r>
          </a:p>
          <a:p>
            <a:pPr marL="171450" indent="-171450">
              <a:spcAft>
                <a:spcPts val="600"/>
              </a:spcAft>
              <a:buFont typeface="Arial" panose="020B0604020202020204" pitchFamily="34" charset="0"/>
              <a:buChar char="•"/>
            </a:pPr>
            <a:r>
              <a:rPr lang="en-US" baseline="0" dirty="0" smtClean="0"/>
              <a:t>The percentage of adults engaging in chronic heavy drinking is higher for Hancock County than Maine. </a:t>
            </a:r>
          </a:p>
          <a:p>
            <a:pPr marL="171450" indent="-171450">
              <a:spcAft>
                <a:spcPts val="600"/>
              </a:spcAft>
              <a:buFont typeface="Arial" panose="020B0604020202020204" pitchFamily="34" charset="0"/>
              <a:buChar char="•"/>
            </a:pPr>
            <a:r>
              <a:rPr lang="en-US" baseline="0" dirty="0" smtClean="0"/>
              <a:t>Another way to think of these numbers is to think of 15 of every 100 adults binge drinking in Hancock County or 10 of every 100 engage in chronic heavy drinking…..</a:t>
            </a:r>
          </a:p>
          <a:p>
            <a:pPr marL="171450" indent="-171450">
              <a:spcAft>
                <a:spcPts val="600"/>
              </a:spcAft>
              <a:buFont typeface="Arial" panose="020B0604020202020204" pitchFamily="34" charset="0"/>
              <a:buChar cha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19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Hancock </a:t>
            </a:r>
            <a:r>
              <a:rPr lang="en-US" baseline="0" dirty="0" smtClean="0"/>
              <a:t>County.</a:t>
            </a:r>
            <a:endParaRPr lang="en-US" baseline="0" dirty="0" smtClean="0"/>
          </a:p>
          <a:p>
            <a:pPr marL="171450" indent="-171450">
              <a:spcAft>
                <a:spcPts val="600"/>
              </a:spcAft>
              <a:buFont typeface="Arial" panose="020B0604020202020204" pitchFamily="34" charset="0"/>
              <a:buChar char="•"/>
            </a:pPr>
            <a:r>
              <a:rPr lang="en-US" baseline="0" dirty="0" smtClean="0"/>
              <a:t>The Substance Abuse section is on page </a:t>
            </a:r>
            <a:r>
              <a:rPr lang="en-US" baseline="0" dirty="0" smtClean="0"/>
              <a:t>2 (short version), page 4 (longer version), and page 5 </a:t>
            </a:r>
            <a:r>
              <a:rPr lang="en-US" baseline="0" dirty="0" err="1" smtClean="0"/>
              <a:t>Downeast</a:t>
            </a:r>
            <a:r>
              <a:rPr lang="en-US" baseline="0" dirty="0" smtClean="0"/>
              <a:t>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20</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Hancock County, the percentage of adults with diabetes prevalence and pre-diabetes prevalence is the same as that for Maine.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Prevalence is related to the number of cases in Hancock County in a given year, in this case,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Diabetes is a cause</a:t>
            </a:r>
            <a:r>
              <a:rPr lang="en-US" baseline="0" dirty="0" smtClean="0"/>
              <a:t> and underlying cause of death. Mortality shows the people who have died from diabetes.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Hancock County, diabetes mortality was less than Maine as a whole.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22</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Hancock County.</a:t>
            </a:r>
          </a:p>
          <a:p>
            <a:pPr marL="171450" indent="-171450">
              <a:spcAft>
                <a:spcPts val="600"/>
              </a:spcAft>
              <a:buFont typeface="Arial" panose="020B0604020202020204" pitchFamily="34" charset="0"/>
              <a:buChar char="•"/>
            </a:pPr>
            <a:r>
              <a:rPr lang="en-US" baseline="0" dirty="0" smtClean="0"/>
              <a:t>Diabetes section is on </a:t>
            </a:r>
            <a:r>
              <a:rPr lang="en-US" baseline="0" dirty="0" err="1" smtClean="0"/>
              <a:t>pg</a:t>
            </a:r>
            <a:r>
              <a:rPr lang="en-US" baseline="0" dirty="0" smtClean="0"/>
              <a:t> </a:t>
            </a:r>
            <a:r>
              <a:rPr lang="en-US" baseline="0" dirty="0" smtClean="0"/>
              <a:t>1 (short version), page 2 (longer version), and page 3 </a:t>
            </a:r>
            <a:r>
              <a:rPr lang="en-US" baseline="0" dirty="0" err="1" smtClean="0"/>
              <a:t>Downeast</a:t>
            </a:r>
            <a:r>
              <a:rPr lang="en-US" baseline="0" smtClean="0"/>
              <a:t>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a Panel Discussion</a:t>
            </a:r>
          </a:p>
          <a:p>
            <a:r>
              <a:rPr lang="en-US" dirty="0" smtClean="0"/>
              <a:t>Add details if you are using this slide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Considerations for Panel Discussion:</a:t>
            </a:r>
          </a:p>
          <a:p>
            <a:r>
              <a:rPr lang="en-US" dirty="0" smtClean="0">
                <a:sym typeface="Wingdings" panose="05000000000000000000" pitchFamily="2" charset="2"/>
              </a:rPr>
              <a:t>-Invite local experts on the topics you want to highlight during the forum</a:t>
            </a:r>
          </a:p>
          <a:p>
            <a:r>
              <a:rPr lang="en-US" dirty="0" smtClean="0">
                <a:sym typeface="Wingdings" panose="05000000000000000000" pitchFamily="2" charset="2"/>
              </a:rPr>
              <a:t>-Spend time with panelists before the event to set up expectations (outline questions that will be asked, facilitator’s role, timekeeping and signals for limiting time)</a:t>
            </a:r>
          </a:p>
          <a:p>
            <a:r>
              <a:rPr lang="en-US" dirty="0" smtClean="0">
                <a:sym typeface="Wingdings" panose="05000000000000000000" pitchFamily="2" charset="2"/>
              </a:rPr>
              <a:t>-Idea: Use items from Parking Lot to guide some responses from panelists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24</a:t>
            </a:fld>
            <a:endParaRPr lang="en-US"/>
          </a:p>
        </p:txBody>
      </p:sp>
    </p:spTree>
    <p:extLst>
      <p:ext uri="{BB962C8B-B14F-4D97-AF65-F5344CB8AC3E}">
        <p14:creationId xmlns:p14="http://schemas.microsoft.com/office/powerpoint/2010/main" val="28555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Breakout Sessions</a:t>
            </a:r>
          </a:p>
          <a:p>
            <a:r>
              <a:rPr lang="en-US" dirty="0" smtClean="0"/>
              <a:t>Edit this slide if you plan to discuss multiple topics as a group….</a:t>
            </a:r>
          </a:p>
          <a:p>
            <a:r>
              <a:rPr lang="en-US" dirty="0" smtClean="0"/>
              <a:t>Add details if you are using this slide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25</a:t>
            </a:fld>
            <a:endParaRPr lang="en-US"/>
          </a:p>
        </p:txBody>
      </p:sp>
    </p:spTree>
    <p:extLst>
      <p:ext uri="{BB962C8B-B14F-4D97-AF65-F5344CB8AC3E}">
        <p14:creationId xmlns:p14="http://schemas.microsoft.com/office/powerpoint/2010/main" val="296283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26</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Phase I: Data collection and analysis. The quantitative data come 25 sources (surveillance</a:t>
            </a:r>
            <a:r>
              <a:rPr lang="en-US" baseline="0" dirty="0" smtClean="0"/>
              <a:t> surveys such as BRFSS, MIYHS; patient visits to the emergency room or hospitalizations from MHDO; and disease registries such as the Cancer Registry). There are over 160 indicators within 18 domains or health categories. The epidemiologists from the Maine CDC and analysts from Market Decisions collaborated to analyze these data. In addition Market Decisions conducted a Stakeholders Survey in May/June 2015. There were over 1,600 responses from every county. Stakeholders rated their experiences of top health issues and factors affecting where we live, work, learn, and play that can impact our health.</a:t>
            </a:r>
          </a:p>
          <a:p>
            <a:pPr marL="171450" indent="-171450">
              <a:buFont typeface="Arial" panose="020B0604020202020204" pitchFamily="34" charset="0"/>
              <a:buChar char="•"/>
            </a:pPr>
            <a:r>
              <a:rPr lang="en-US" baseline="0" dirty="0" smtClean="0"/>
              <a:t>Phase II: Needs Assessment Reporting. Data were analyzed at the state and county-levels (and among 3 urban areas) for reporting. The next slide will outline these details.</a:t>
            </a:r>
          </a:p>
          <a:p>
            <a:pPr marL="171450" indent="-171450">
              <a:buFont typeface="Arial" panose="020B0604020202020204" pitchFamily="34" charset="0"/>
              <a:buChar char="•"/>
            </a:pPr>
            <a:r>
              <a:rPr lang="en-US" baseline="0" dirty="0" smtClean="0"/>
              <a:t>Phase III: Community Engagement. Taking the reports to community members representing organizations and individuals with an interest in improving the health is the objective of CE. As we are doing today, groups or individuals will be discussing Shared CHNA Reports, identifying health needs, prioritizing health needs, naming assets, resources, gaps in local ability to address health needs, and sharing perceptions about the factors that affect health.</a:t>
            </a:r>
          </a:p>
          <a:p>
            <a:pPr marL="171450" indent="-171450">
              <a:buFont typeface="Arial" panose="020B0604020202020204" pitchFamily="34" charset="0"/>
              <a:buChar char="•"/>
            </a:pPr>
            <a:r>
              <a:rPr lang="en-US" baseline="0" dirty="0" smtClean="0"/>
              <a:t>Phase IV: Health Improvement Plans. Shared CHNA Reports and CE input are reviewed collectively in order to create the State Health Improvement Plan (SHIP), District Public Health Improvement Plans (DPHIP), and hospital Implementation Strategies (IS).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4974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provides the opportunity to go into more detail about Phases I-II.</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Reports included in Shared CHNA</a:t>
            </a:r>
          </a:p>
          <a:p>
            <a:pPr marL="628650" lvl="1" indent="-171450">
              <a:buFont typeface="Arial" panose="020B0604020202020204" pitchFamily="34" charset="0"/>
              <a:buChar char="•"/>
            </a:pPr>
            <a:r>
              <a:rPr lang="en-US" baseline="0" dirty="0" smtClean="0"/>
              <a:t>State-level Report (1)</a:t>
            </a:r>
          </a:p>
          <a:p>
            <a:pPr marL="628650" lvl="1" indent="-171450">
              <a:buFont typeface="Arial" panose="020B0604020202020204" pitchFamily="34" charset="0"/>
              <a:buChar char="•"/>
            </a:pPr>
            <a:r>
              <a:rPr lang="en-US" baseline="0" dirty="0" smtClean="0"/>
              <a:t>County-level Reports (16)</a:t>
            </a:r>
          </a:p>
          <a:p>
            <a:pPr marL="628650" lvl="1" indent="-171450">
              <a:buFont typeface="Arial" panose="020B0604020202020204" pitchFamily="34" charset="0"/>
              <a:buChar char="•"/>
            </a:pPr>
            <a:r>
              <a:rPr lang="en-US" baseline="0" dirty="0" smtClean="0"/>
              <a:t>Summary Reports</a:t>
            </a:r>
          </a:p>
          <a:p>
            <a:pPr marL="1085850" lvl="2" indent="-171450">
              <a:buFont typeface="Arial" panose="020B0604020202020204" pitchFamily="34" charset="0"/>
              <a:buChar char="•"/>
            </a:pPr>
            <a:r>
              <a:rPr lang="en-US" baseline="0" dirty="0" smtClean="0"/>
              <a:t>County-level (16)</a:t>
            </a:r>
          </a:p>
          <a:p>
            <a:pPr marL="1085850" lvl="2" indent="-171450">
              <a:buFont typeface="Arial" panose="020B0604020202020204" pitchFamily="34" charset="0"/>
              <a:buChar char="•"/>
            </a:pPr>
            <a:r>
              <a:rPr lang="en-US" baseline="0" dirty="0" smtClean="0"/>
              <a:t>Public Health District (5 that have more than 1 county)</a:t>
            </a:r>
          </a:p>
          <a:p>
            <a:pPr marL="1085850" lvl="2" indent="-171450">
              <a:buFont typeface="Arial" panose="020B0604020202020204" pitchFamily="34" charset="0"/>
              <a:buChar char="•"/>
            </a:pPr>
            <a:r>
              <a:rPr lang="en-US" baseline="0" dirty="0" smtClean="0"/>
              <a:t>Urban area for Bangor, Lewiston/Auburn, Portland</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91612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Likewise, our lives and community have an impact on future data.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live in communities and relate to local events. Our health is local and it helps to use local data. 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Shortly we’ll review some basic details to make sure we are using the same script. </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All</a:t>
            </a:r>
            <a:r>
              <a:rPr lang="en-US" sz="1200" i="0" kern="1200" baseline="0" dirty="0" smtClean="0">
                <a:solidFill>
                  <a:schemeClr val="tx1"/>
                </a:solidFill>
                <a:effectLst/>
                <a:latin typeface="+mn-lt"/>
                <a:ea typeface="+mn-ea"/>
                <a:cs typeface="+mn-cs"/>
              </a:rPr>
              <a:t> data have limitations – </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Survey data is self-reported. What someone chooses to share or remembers may be different than actual experience.</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multiple sources. The way numbers are collected may have used different methods.</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different years. We used the most current year that data was available but it differs among sources.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we spend a little time looking over the “numbers” (data), we’ll separate into smaller groups to discuss our perceptions, thoughts, and experiences related to the health of people here.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Important – The numbers that make up data in this report are not “equal” and this needs to be considered during our discussion.</a:t>
            </a:r>
          </a:p>
          <a:p>
            <a:pPr marL="171450" indent="-171450">
              <a:spcAft>
                <a:spcPts val="600"/>
              </a:spcAft>
              <a:buFont typeface="Arial" panose="020B0604020202020204" pitchFamily="34" charset="0"/>
              <a:buChar char="•"/>
            </a:pPr>
            <a:r>
              <a:rPr lang="en-US" baseline="0" dirty="0" smtClean="0"/>
              <a:t>It is not possible to learn about every member of a population so we SAMPLE to learn about health issues and behaviors. We estimate population numbers too.</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45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First, consider obesity. It is reported as a percentage. In the USA, 30% of adults are obese – if we gathered 100 adults randomly, we would expect 30 of them to be obese.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30% of adults in the USA have ob</a:t>
            </a:r>
            <a:r>
              <a:rPr lang="en-US" dirty="0" smtClean="0"/>
              <a:t>esity. There</a:t>
            </a:r>
            <a:r>
              <a:rPr lang="en-US" baseline="0" dirty="0" smtClean="0"/>
              <a:t> are 30 orange people and 100 people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Stated another way, </a:t>
            </a:r>
            <a:r>
              <a:rPr lang="en-US" dirty="0" smtClean="0"/>
              <a:t>about 1/3 of adults are obese.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r>
              <a:rPr lang="en-US" sz="900" i="1" dirty="0" smtClean="0">
                <a:solidFill>
                  <a:srgbClr val="FF0000"/>
                </a:solidFill>
              </a:rPr>
              <a:t>If needed photo credit for word</a:t>
            </a:r>
            <a:r>
              <a:rPr lang="en-US" sz="900" i="1" baseline="0" dirty="0" smtClean="0">
                <a:solidFill>
                  <a:srgbClr val="FF0000"/>
                </a:solidFill>
              </a:rPr>
              <a:t> art</a:t>
            </a:r>
            <a:r>
              <a:rPr lang="en-US" sz="900" i="1" dirty="0" smtClean="0">
                <a:solidFill>
                  <a:srgbClr val="FF0000"/>
                </a:solidFill>
              </a:rPr>
              <a:t>: www.shutterstock.com</a:t>
            </a:r>
            <a:r>
              <a:rPr lang="en-US" sz="900" i="1" baseline="0" dirty="0" smtClean="0">
                <a:solidFill>
                  <a:srgbClr val="FF0000"/>
                </a:solidFill>
              </a:rPr>
              <a:t> 107256155</a:t>
            </a:r>
            <a:endParaRPr lang="en-US" sz="900" i="1" dirty="0">
              <a:solidFill>
                <a:srgbClr val="FF0000"/>
              </a:solidFill>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Second, consider infant death. It is reported as a </a:t>
            </a:r>
            <a:r>
              <a:rPr lang="en-US" u="sng" baseline="0" dirty="0" smtClean="0"/>
              <a:t>number of deaths per 1,000 births</a:t>
            </a:r>
            <a:r>
              <a:rPr lang="en-US" baseline="0" dirty="0" smtClean="0"/>
              <a:t>. </a:t>
            </a:r>
          </a:p>
          <a:p>
            <a:pPr marL="171450" indent="-171450">
              <a:spcAft>
                <a:spcPts val="600"/>
              </a:spcAft>
              <a:buFont typeface="Arial" panose="020B0604020202020204" pitchFamily="34" charset="0"/>
              <a:buChar char="•"/>
            </a:pPr>
            <a:r>
              <a:rPr lang="en-US" baseline="0" dirty="0" smtClean="0"/>
              <a:t>In the USA and Maine that number is 6 infant deaths per 1,000 births. </a:t>
            </a:r>
          </a:p>
          <a:p>
            <a:pPr marL="171450" indent="-171450">
              <a:spcAft>
                <a:spcPts val="600"/>
              </a:spcAft>
              <a:buFont typeface="Arial" panose="020B0604020202020204" pitchFamily="34" charset="0"/>
              <a:buChar char="•"/>
            </a:pPr>
            <a:r>
              <a:rPr lang="en-US" baseline="0" dirty="0" smtClean="0"/>
              <a:t>This number is much lower than the number of people who are obese but is serious because it results in death. There is also a “ripple effect” – the family who lost the baby is affected by this death in different ways.</a:t>
            </a:r>
          </a:p>
          <a:p>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6 of every 1,000 babies born do not survive</a:t>
            </a:r>
            <a:r>
              <a:rPr lang="en-US" dirty="0" smtClean="0"/>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There</a:t>
            </a:r>
            <a:r>
              <a:rPr lang="en-US" baseline="0" dirty="0" smtClean="0"/>
              <a:t> are 6 red infants and 1,000 infants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If we randomly gathered 1,000 birth certificates,</a:t>
            </a:r>
            <a:r>
              <a:rPr lang="en-US" baseline="0" dirty="0" smtClean="0"/>
              <a:t> we would expect 6 of them to be for infants that did not survive.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18204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maine.gov/SHNAP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Hancock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sp>
        <p:nvSpPr>
          <p:cNvPr id="12" name="TextBox 11"/>
          <p:cNvSpPr txBox="1"/>
          <p:nvPr/>
        </p:nvSpPr>
        <p:spPr>
          <a:xfrm>
            <a:off x="609600" y="1432452"/>
            <a:ext cx="3733800" cy="523220"/>
          </a:xfrm>
          <a:prstGeom prst="rect">
            <a:avLst/>
          </a:prstGeom>
          <a:noFill/>
        </p:spPr>
        <p:txBody>
          <a:bodyPr wrap="square" rtlCol="0">
            <a:spAutoFit/>
          </a:bodyPr>
          <a:lstStyle/>
          <a:p>
            <a:r>
              <a:rPr lang="en-US" sz="2800" dirty="0" smtClean="0">
                <a:latin typeface="Calibri" panose="020F0502020204030204" pitchFamily="34" charset="0"/>
              </a:rPr>
              <a:t>Deaths due to Diabetes</a:t>
            </a:r>
            <a:endParaRPr lang="en-US" sz="2800" dirty="0">
              <a:latin typeface="Calibri" panose="020F0502020204030204" pitchFamily="34" charset="0"/>
            </a:endParaRPr>
          </a:p>
        </p:txBody>
      </p:sp>
      <p:sp>
        <p:nvSpPr>
          <p:cNvPr id="8" name="Right Arrow 7"/>
          <p:cNvSpPr/>
          <p:nvPr/>
        </p:nvSpPr>
        <p:spPr>
          <a:xfrm rot="18425166">
            <a:off x="1714861" y="2645995"/>
            <a:ext cx="1493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79210" y="6346556"/>
            <a:ext cx="1727200" cy="338554"/>
          </a:xfrm>
          <a:prstGeom prst="rect">
            <a:avLst/>
          </a:prstGeom>
          <a:noFill/>
        </p:spPr>
        <p:txBody>
          <a:bodyPr wrap="square" rtlCol="0">
            <a:spAutoFit/>
          </a:bodyPr>
          <a:lstStyle/>
          <a:p>
            <a:r>
              <a:rPr lang="en-US" sz="1600" dirty="0" smtClean="0"/>
              <a:t>100,000 people</a:t>
            </a: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05073"/>
            <a:ext cx="1447800" cy="97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480" y="1955672"/>
            <a:ext cx="5154930" cy="44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41320" y="1940304"/>
            <a:ext cx="401320" cy="101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9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837098"/>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health issues for </a:t>
            </a:r>
            <a:r>
              <a:rPr lang="en-US" dirty="0" smtClean="0">
                <a:solidFill>
                  <a:schemeClr val="accent2"/>
                </a:solidFill>
              </a:rPr>
              <a:t>Hancock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Hancock County 81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3050933176"/>
              </p:ext>
            </p:extLst>
          </p:nvPr>
        </p:nvGraphicFramePr>
        <p:xfrm>
          <a:off x="762000" y="2274332"/>
          <a:ext cx="7315200"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Hancock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Hancock County </a:t>
            </a:r>
            <a:r>
              <a:rPr lang="en-US" dirty="0" smtClean="0"/>
              <a:t>81 surveys</a:t>
            </a:r>
            <a:endParaRPr lang="en-US"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8" name="Chart 7"/>
          <p:cNvGraphicFramePr>
            <a:graphicFrameLocks/>
          </p:cNvGraphicFramePr>
          <p:nvPr>
            <p:extLst>
              <p:ext uri="{D42A27DB-BD31-4B8C-83A1-F6EECF244321}">
                <p14:modId xmlns:p14="http://schemas.microsoft.com/office/powerpoint/2010/main" val="4097120991"/>
              </p:ext>
            </p:extLst>
          </p:nvPr>
        </p:nvGraphicFramePr>
        <p:xfrm>
          <a:off x="609600" y="2274331"/>
          <a:ext cx="76962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Obesity</a:t>
            </a:r>
            <a:br>
              <a:rPr lang="en-US" dirty="0" smtClean="0"/>
            </a:br>
            <a:r>
              <a:rPr lang="en-US" dirty="0" smtClean="0">
                <a:solidFill>
                  <a:schemeClr val="accent2"/>
                </a:solidFill>
              </a:rPr>
              <a:t>Hancock</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3" name="TextBox 2"/>
          <p:cNvSpPr txBox="1"/>
          <p:nvPr/>
        </p:nvSpPr>
        <p:spPr>
          <a:xfrm>
            <a:off x="609600" y="6380018"/>
            <a:ext cx="6324600" cy="276999"/>
          </a:xfrm>
          <a:prstGeom prst="rect">
            <a:avLst/>
          </a:prstGeom>
          <a:noFill/>
        </p:spPr>
        <p:txBody>
          <a:bodyPr wrap="square" rtlCol="0">
            <a:spAutoFit/>
          </a:bodyPr>
          <a:lstStyle/>
          <a:p>
            <a:r>
              <a:rPr lang="en-US" sz="1200" dirty="0" smtClean="0"/>
              <a:t>Source: Behavioral Risk Factor Surveillance System (BRFSS), 2013</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279" y="782637"/>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2600" y="3570936"/>
            <a:ext cx="16002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t>Hancock</a:t>
            </a:r>
            <a:endParaRPr lang="en-US" dirty="0"/>
          </a:p>
          <a:p>
            <a:pPr algn="ctr"/>
            <a:r>
              <a:rPr lang="en-US" dirty="0" smtClean="0"/>
              <a:t>30%</a:t>
            </a:r>
            <a:endParaRPr lang="en-US" dirty="0"/>
          </a:p>
          <a:p>
            <a:pPr algn="ctr"/>
            <a:endParaRPr lang="en-US" dirty="0"/>
          </a:p>
          <a:p>
            <a:pPr algn="ctr"/>
            <a:r>
              <a:rPr lang="en-US" dirty="0"/>
              <a:t>Maine</a:t>
            </a:r>
          </a:p>
          <a:p>
            <a:pPr algn="ctr"/>
            <a:r>
              <a:rPr lang="en-US" dirty="0" smtClean="0"/>
              <a:t>29%</a:t>
            </a:r>
            <a:endParaRPr lang="en-US" dirty="0"/>
          </a:p>
        </p:txBody>
      </p:sp>
      <p:cxnSp>
        <p:nvCxnSpPr>
          <p:cNvPr id="7" name="Straight Arrow Connector 6"/>
          <p:cNvCxnSpPr>
            <a:stCxn id="5" idx="3"/>
          </p:cNvCxnSpPr>
          <p:nvPr/>
        </p:nvCxnSpPr>
        <p:spPr>
          <a:xfrm>
            <a:off x="3352800" y="4309600"/>
            <a:ext cx="3048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45279" y="782637"/>
            <a:ext cx="3962400" cy="338554"/>
          </a:xfrm>
          <a:prstGeom prst="rect">
            <a:avLst/>
          </a:prstGeom>
          <a:solidFill>
            <a:schemeClr val="bg1"/>
          </a:solidFill>
        </p:spPr>
        <p:txBody>
          <a:bodyPr wrap="square" rtlCol="0">
            <a:spAutoFit/>
          </a:bodyPr>
          <a:lstStyle/>
          <a:p>
            <a:r>
              <a:rPr lang="en-US" sz="1600" b="1" dirty="0" smtClean="0">
                <a:latin typeface="Arial" panose="020B0604020202020204" pitchFamily="34" charset="0"/>
                <a:cs typeface="Arial" panose="020B0604020202020204" pitchFamily="34" charset="0"/>
              </a:rPr>
              <a:t>Percentage of Obese Adults by County</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236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Hancock County</a:t>
            </a:r>
            <a:endParaRPr lang="en-US" dirty="0">
              <a:solidFill>
                <a:schemeClr val="accent2"/>
              </a:solidFill>
            </a:endParaRPr>
          </a:p>
        </p:txBody>
      </p:sp>
      <p:sp>
        <p:nvSpPr>
          <p:cNvPr id="3" name="TextBox 2"/>
          <p:cNvSpPr txBox="1"/>
          <p:nvPr/>
        </p:nvSpPr>
        <p:spPr>
          <a:xfrm>
            <a:off x="609600" y="6172200"/>
            <a:ext cx="7848600" cy="830997"/>
          </a:xfrm>
          <a:prstGeom prst="rect">
            <a:avLst/>
          </a:prstGeom>
          <a:noFill/>
        </p:spPr>
        <p:txBody>
          <a:bodyPr wrap="square" rtlCol="0">
            <a:spAutoFit/>
          </a:bodyPr>
          <a:lstStyle/>
          <a:p>
            <a:r>
              <a:rPr lang="en-US" sz="1200" dirty="0" smtClean="0"/>
              <a:t>Source for Acute myocardial infarction hospitalizations per 10,000 population: MHDO, 2011</a:t>
            </a:r>
          </a:p>
          <a:p>
            <a:r>
              <a:rPr lang="en-US" sz="1200" dirty="0"/>
              <a:t>Source for </a:t>
            </a:r>
            <a:r>
              <a:rPr lang="en-US" sz="1200" dirty="0" smtClean="0"/>
              <a:t>Stroke hospitalizations </a:t>
            </a:r>
            <a:r>
              <a:rPr lang="en-US" sz="1200" dirty="0"/>
              <a:t>per 10,000 population: MHDO, </a:t>
            </a:r>
            <a:r>
              <a:rPr lang="en-US" sz="1200" dirty="0" smtClean="0"/>
              <a:t>2011</a:t>
            </a:r>
            <a:endParaRPr lang="en-US" sz="1200" dirty="0"/>
          </a:p>
          <a:p>
            <a:r>
              <a:rPr lang="en-US" sz="1200" dirty="0"/>
              <a:t>Source for </a:t>
            </a:r>
            <a:r>
              <a:rPr lang="en-US" sz="1200" dirty="0" smtClean="0"/>
              <a:t>Diabetes hospitalizations </a:t>
            </a:r>
            <a:r>
              <a:rPr lang="en-US" sz="1200" dirty="0"/>
              <a:t>per 10,000 population: MHDO, </a:t>
            </a:r>
            <a:r>
              <a:rPr lang="en-US" sz="1200" dirty="0" smtClean="0"/>
              <a:t>2011</a:t>
            </a:r>
            <a:endParaRPr lang="en-US" sz="1200" dirty="0"/>
          </a:p>
          <a:p>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1374401200"/>
              </p:ext>
            </p:extLst>
          </p:nvPr>
        </p:nvGraphicFramePr>
        <p:xfrm>
          <a:off x="599440" y="1676400"/>
          <a:ext cx="778256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Drug &amp; Alcohol Abuse</a:t>
            </a:r>
            <a:br>
              <a:rPr lang="en-US" dirty="0" smtClean="0"/>
            </a:br>
            <a:r>
              <a:rPr lang="en-US" dirty="0" smtClean="0">
                <a:solidFill>
                  <a:schemeClr val="accent2"/>
                </a:solidFill>
              </a:rPr>
              <a:t>Hancock</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grpSp>
        <p:nvGrpSpPr>
          <p:cNvPr id="4" name="Group 3"/>
          <p:cNvGrpSpPr/>
          <p:nvPr/>
        </p:nvGrpSpPr>
        <p:grpSpPr>
          <a:xfrm>
            <a:off x="4144462" y="1081088"/>
            <a:ext cx="4389938" cy="5167312"/>
            <a:chOff x="0" y="0"/>
            <a:chExt cx="3577996" cy="4695825"/>
          </a:xfrm>
        </p:grpSpPr>
        <p:grpSp>
          <p:nvGrpSpPr>
            <p:cNvPr id="6" name="Group 5"/>
            <p:cNvGrpSpPr/>
            <p:nvPr/>
          </p:nvGrpSpPr>
          <p:grpSpPr>
            <a:xfrm>
              <a:off x="0" y="190500"/>
              <a:ext cx="3108960" cy="4505325"/>
              <a:chOff x="0" y="0"/>
              <a:chExt cx="3108960" cy="4505325"/>
            </a:xfrm>
          </p:grpSpPr>
          <p:grpSp>
            <p:nvGrpSpPr>
              <p:cNvPr id="8" name="Group 7"/>
              <p:cNvGrpSpPr/>
              <p:nvPr/>
            </p:nvGrpSpPr>
            <p:grpSpPr>
              <a:xfrm>
                <a:off x="0" y="0"/>
                <a:ext cx="3108960" cy="4480560"/>
                <a:chOff x="0" y="9618"/>
                <a:chExt cx="3200400" cy="4524375"/>
              </a:xfrm>
            </p:grpSpPr>
            <p:pic>
              <p:nvPicPr>
                <p:cNvPr id="10" name="Picture 9"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1"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9"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7"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cxnSp>
        <p:nvCxnSpPr>
          <p:cNvPr id="12" name="Straight Arrow Connector 11"/>
          <p:cNvCxnSpPr/>
          <p:nvPr/>
        </p:nvCxnSpPr>
        <p:spPr>
          <a:xfrm flipV="1">
            <a:off x="3200400" y="4305300"/>
            <a:ext cx="3144874"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3581400"/>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t>Hancock</a:t>
            </a:r>
          </a:p>
          <a:p>
            <a:pPr algn="ctr"/>
            <a:r>
              <a:rPr lang="en-US" dirty="0" smtClean="0"/>
              <a:t>184 per 100,000</a:t>
            </a:r>
          </a:p>
          <a:p>
            <a:pPr algn="ctr"/>
            <a:endParaRPr lang="en-US" dirty="0"/>
          </a:p>
          <a:p>
            <a:pPr algn="ctr"/>
            <a:r>
              <a:rPr lang="en-US" dirty="0" smtClean="0"/>
              <a:t>Maine</a:t>
            </a:r>
          </a:p>
          <a:p>
            <a:pPr algn="ctr"/>
            <a:r>
              <a:rPr lang="en-US" dirty="0" smtClean="0"/>
              <a:t>328 per 100,000</a:t>
            </a:r>
            <a:endParaRPr lang="en-US" dirty="0"/>
          </a:p>
        </p:txBody>
      </p:sp>
      <p:sp>
        <p:nvSpPr>
          <p:cNvPr id="17" name="TextBox 16"/>
          <p:cNvSpPr txBox="1"/>
          <p:nvPr/>
        </p:nvSpPr>
        <p:spPr>
          <a:xfrm>
            <a:off x="914400" y="6400800"/>
            <a:ext cx="4114800" cy="276999"/>
          </a:xfrm>
          <a:prstGeom prst="rect">
            <a:avLst/>
          </a:prstGeom>
          <a:noFill/>
        </p:spPr>
        <p:txBody>
          <a:bodyPr wrap="square" rtlCol="0">
            <a:spAutoFit/>
          </a:bodyPr>
          <a:lstStyle/>
          <a:p>
            <a:r>
              <a:rPr lang="en-US" sz="1200" dirty="0" smtClean="0"/>
              <a:t>Source: Maine Health Data Organization, 2011</a:t>
            </a:r>
            <a:endParaRPr lang="en-US" sz="1200" dirty="0"/>
          </a:p>
        </p:txBody>
      </p:sp>
    </p:spTree>
    <p:extLst>
      <p:ext uri="{BB962C8B-B14F-4D97-AF65-F5344CB8AC3E}">
        <p14:creationId xmlns:p14="http://schemas.microsoft.com/office/powerpoint/2010/main" val="3714904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Hancock County</a:t>
            </a:r>
            <a:endParaRPr lang="en-US" dirty="0">
              <a:solidFill>
                <a:schemeClr val="accent2"/>
              </a:solidFill>
            </a:endParaRPr>
          </a:p>
        </p:txBody>
      </p:sp>
      <p:sp>
        <p:nvSpPr>
          <p:cNvPr id="3" name="TextBox 2"/>
          <p:cNvSpPr txBox="1"/>
          <p:nvPr/>
        </p:nvSpPr>
        <p:spPr>
          <a:xfrm>
            <a:off x="533400" y="6172200"/>
            <a:ext cx="4419600" cy="276999"/>
          </a:xfrm>
          <a:prstGeom prst="rect">
            <a:avLst/>
          </a:prstGeom>
          <a:noFill/>
        </p:spPr>
        <p:txBody>
          <a:bodyPr wrap="square" rtlCol="0">
            <a:spAutoFit/>
          </a:bodyPr>
          <a:lstStyle/>
          <a:p>
            <a:r>
              <a:rPr lang="en-US" sz="1200" dirty="0" smtClean="0"/>
              <a:t>Source: Maine Health Data Organization, 2011</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183280776"/>
              </p:ext>
            </p:extLst>
          </p:nvPr>
        </p:nvGraphicFramePr>
        <p:xfrm>
          <a:off x="533400" y="1600200"/>
          <a:ext cx="7924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4442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Hancock County</a:t>
            </a:r>
            <a:endParaRPr lang="en-US" dirty="0">
              <a:solidFill>
                <a:schemeClr val="accent2"/>
              </a:solidFill>
            </a:endParaRPr>
          </a:p>
        </p:txBody>
      </p:sp>
      <p:sp>
        <p:nvSpPr>
          <p:cNvPr id="4" name="TextBox 3"/>
          <p:cNvSpPr txBox="1"/>
          <p:nvPr/>
        </p:nvSpPr>
        <p:spPr>
          <a:xfrm>
            <a:off x="533399" y="6248400"/>
            <a:ext cx="8305801" cy="276999"/>
          </a:xfrm>
          <a:prstGeom prst="rect">
            <a:avLst/>
          </a:prstGeom>
          <a:noFill/>
        </p:spPr>
        <p:txBody>
          <a:bodyPr wrap="square" rtlCol="0">
            <a:spAutoFit/>
          </a:bodyPr>
          <a:lstStyle/>
          <a:p>
            <a:r>
              <a:rPr lang="en-US" sz="1200" dirty="0"/>
              <a:t>Source: Behavioral Risk Factor Surveillance System  (BRFSS), 2013</a:t>
            </a:r>
          </a:p>
        </p:txBody>
      </p:sp>
      <p:graphicFrame>
        <p:nvGraphicFramePr>
          <p:cNvPr id="6" name="Chart 5"/>
          <p:cNvGraphicFramePr>
            <a:graphicFrameLocks/>
          </p:cNvGraphicFramePr>
          <p:nvPr>
            <p:extLst>
              <p:ext uri="{D42A27DB-BD31-4B8C-83A1-F6EECF244321}">
                <p14:modId xmlns:p14="http://schemas.microsoft.com/office/powerpoint/2010/main" val="534431908"/>
              </p:ext>
            </p:extLst>
          </p:nvPr>
        </p:nvGraphicFramePr>
        <p:xfrm>
          <a:off x="609600" y="1752600"/>
          <a:ext cx="7848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1026"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82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Diabetes</a:t>
            </a:r>
            <a:br>
              <a:rPr lang="en-US" dirty="0" smtClean="0"/>
            </a:br>
            <a:r>
              <a:rPr lang="en-US" dirty="0" smtClean="0">
                <a:solidFill>
                  <a:schemeClr val="accent2"/>
                </a:solidFill>
              </a:rPr>
              <a:t>Hancock County</a:t>
            </a:r>
            <a:endParaRPr lang="en-US" dirty="0"/>
          </a:p>
        </p:txBody>
      </p:sp>
      <p:sp>
        <p:nvSpPr>
          <p:cNvPr id="9" name="TextBox 8"/>
          <p:cNvSpPr txBox="1"/>
          <p:nvPr/>
        </p:nvSpPr>
        <p:spPr>
          <a:xfrm>
            <a:off x="573578" y="6172200"/>
            <a:ext cx="8021782" cy="738664"/>
          </a:xfrm>
          <a:prstGeom prst="rect">
            <a:avLst/>
          </a:prstGeom>
          <a:noFill/>
        </p:spPr>
        <p:txBody>
          <a:bodyPr wrap="square" rtlCol="0">
            <a:spAutoFit/>
          </a:bodyPr>
          <a:lstStyle/>
          <a:p>
            <a:r>
              <a:rPr lang="en-US" sz="1200" dirty="0" smtClean="0"/>
              <a:t>Source for Diabetes prevalence (ever been told): </a:t>
            </a:r>
            <a:r>
              <a:rPr lang="en-US" sz="1200" dirty="0"/>
              <a:t>Behavioral Risk Factor Surveillance System (BRFSS), </a:t>
            </a:r>
            <a:r>
              <a:rPr lang="en-US" sz="1200" dirty="0" smtClean="0"/>
              <a:t>2013</a:t>
            </a:r>
          </a:p>
          <a:p>
            <a:r>
              <a:rPr lang="en-US" sz="1200" dirty="0" smtClean="0"/>
              <a:t>Source for Pre-diabetes </a:t>
            </a:r>
            <a:r>
              <a:rPr lang="en-US" sz="1200" dirty="0"/>
              <a:t>prevalence : Behavioral Risk Factor Surveillance System (BRFSS), 2013</a:t>
            </a:r>
          </a:p>
          <a:p>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3054354316"/>
              </p:ext>
            </p:extLst>
          </p:nvPr>
        </p:nvGraphicFramePr>
        <p:xfrm>
          <a:off x="588818" y="1905000"/>
          <a:ext cx="7488382"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Diabetes </a:t>
            </a:r>
            <a:br>
              <a:rPr lang="en-US" dirty="0" smtClean="0"/>
            </a:br>
            <a:r>
              <a:rPr lang="en-US" dirty="0" smtClean="0">
                <a:solidFill>
                  <a:schemeClr val="accent2"/>
                </a:solidFill>
              </a:rPr>
              <a:t>Hancock County</a:t>
            </a:r>
            <a:endParaRPr lang="en-US" dirty="0"/>
          </a:p>
        </p:txBody>
      </p:sp>
      <p:sp>
        <p:nvSpPr>
          <p:cNvPr id="9" name="TextBox 8"/>
          <p:cNvSpPr txBox="1"/>
          <p:nvPr/>
        </p:nvSpPr>
        <p:spPr>
          <a:xfrm>
            <a:off x="573578" y="6172200"/>
            <a:ext cx="8021782" cy="553998"/>
          </a:xfrm>
          <a:prstGeom prst="rect">
            <a:avLst/>
          </a:prstGeom>
          <a:noFill/>
        </p:spPr>
        <p:txBody>
          <a:bodyPr wrap="square" rtlCol="0">
            <a:spAutoFit/>
          </a:bodyPr>
          <a:lstStyle/>
          <a:p>
            <a:r>
              <a:rPr lang="en-US" sz="1200" dirty="0" smtClean="0"/>
              <a:t>Source: Maine CDC Vital Records, 2013</a:t>
            </a:r>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155442561"/>
              </p:ext>
            </p:extLst>
          </p:nvPr>
        </p:nvGraphicFramePr>
        <p:xfrm>
          <a:off x="573578" y="1905000"/>
          <a:ext cx="7503622"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2640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Community Forum</a:t>
            </a:r>
            <a:endParaRPr lang="en-US" dirty="0"/>
          </a:p>
        </p:txBody>
      </p:sp>
      <p:sp>
        <p:nvSpPr>
          <p:cNvPr id="3" name="TextBox 2"/>
          <p:cNvSpPr txBox="1"/>
          <p:nvPr/>
        </p:nvSpPr>
        <p:spPr>
          <a:xfrm>
            <a:off x="1066800" y="2971800"/>
            <a:ext cx="7391400" cy="1015663"/>
          </a:xfrm>
          <a:prstGeom prst="rect">
            <a:avLst/>
          </a:prstGeom>
          <a:noFill/>
        </p:spPr>
        <p:txBody>
          <a:bodyPr wrap="square" rtlCol="0">
            <a:spAutoFit/>
          </a:bodyPr>
          <a:lstStyle/>
          <a:p>
            <a:pPr algn="ctr"/>
            <a:r>
              <a:rPr lang="en-US" sz="6000" dirty="0" smtClean="0">
                <a:latin typeface="Calibri" panose="020F0502020204030204" pitchFamily="34" charset="0"/>
              </a:rPr>
              <a:t>Panel Discussion</a:t>
            </a:r>
            <a:endParaRPr lang="en-US" sz="6000" dirty="0">
              <a:latin typeface="Calibri" panose="020F0502020204030204" pitchFamily="34" charset="0"/>
            </a:endParaRPr>
          </a:p>
        </p:txBody>
      </p:sp>
      <p:sp>
        <p:nvSpPr>
          <p:cNvPr id="4" name="TextBox 3"/>
          <p:cNvSpPr txBox="1"/>
          <p:nvPr/>
        </p:nvSpPr>
        <p:spPr>
          <a:xfrm>
            <a:off x="2057400" y="4343400"/>
            <a:ext cx="5562600" cy="369332"/>
          </a:xfrm>
          <a:prstGeom prst="rect">
            <a:avLst/>
          </a:prstGeom>
          <a:noFill/>
        </p:spPr>
        <p:txBody>
          <a:bodyPr wrap="square" rtlCol="0">
            <a:spAutoFit/>
          </a:bodyPr>
          <a:lstStyle/>
          <a:p>
            <a:r>
              <a:rPr lang="en-US" dirty="0" smtClean="0">
                <a:latin typeface="Calibri" panose="020F0502020204030204" pitchFamily="34" charset="0"/>
              </a:rPr>
              <a:t>Name panelists here</a:t>
            </a:r>
            <a:endParaRPr lang="en-US" dirty="0">
              <a:latin typeface="Calibri" panose="020F0502020204030204" pitchFamily="34" charset="0"/>
            </a:endParaRPr>
          </a:p>
        </p:txBody>
      </p:sp>
    </p:spTree>
    <p:extLst>
      <p:ext uri="{BB962C8B-B14F-4D97-AF65-F5344CB8AC3E}">
        <p14:creationId xmlns:p14="http://schemas.microsoft.com/office/powerpoint/2010/main" val="28866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685800"/>
            <a:ext cx="3879011" cy="3030759"/>
          </a:xfrm>
          <a:prstGeom prst="rect">
            <a:avLst/>
          </a:prstGeom>
        </p:spPr>
      </p:pic>
      <p:sp>
        <p:nvSpPr>
          <p:cNvPr id="2" name="Title 1"/>
          <p:cNvSpPr>
            <a:spLocks noGrp="1"/>
          </p:cNvSpPr>
          <p:nvPr>
            <p:ph type="title"/>
          </p:nvPr>
        </p:nvSpPr>
        <p:spPr/>
        <p:txBody>
          <a:bodyPr/>
          <a:lstStyle/>
          <a:p>
            <a:r>
              <a:rPr lang="en-US" dirty="0" smtClean="0"/>
              <a:t>[Date] Community Forum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41119257"/>
              </p:ext>
            </p:extLst>
          </p:nvPr>
        </p:nvGraphicFramePr>
        <p:xfrm>
          <a:off x="1371600" y="4267200"/>
          <a:ext cx="6096000" cy="1600200"/>
        </p:xfrm>
        <a:graphic>
          <a:graphicData uri="http://schemas.openxmlformats.org/drawingml/2006/table">
            <a:tbl>
              <a:tblPr firstRow="1" bandRow="1">
                <a:tableStyleId>{5C22544A-7EE6-4342-B048-85BDC9FD1C3A}</a:tableStyleId>
              </a:tblPr>
              <a:tblGrid>
                <a:gridCol w="3048000"/>
                <a:gridCol w="3048000"/>
              </a:tblGrid>
              <a:tr h="400050">
                <a:tc>
                  <a:txBody>
                    <a:bodyPr/>
                    <a:lstStyle/>
                    <a:p>
                      <a:r>
                        <a:rPr lang="en-US" dirty="0" smtClean="0"/>
                        <a:t>Session</a:t>
                      </a:r>
                      <a:r>
                        <a:rPr lang="en-US" baseline="0" dirty="0" smtClean="0"/>
                        <a:t> Topic</a:t>
                      </a:r>
                      <a:endParaRPr lang="en-US" dirty="0"/>
                    </a:p>
                  </a:txBody>
                  <a:tcPr/>
                </a:tc>
                <a:tc>
                  <a:txBody>
                    <a:bodyPr/>
                    <a:lstStyle/>
                    <a:p>
                      <a:r>
                        <a:rPr lang="en-US" dirty="0" smtClean="0"/>
                        <a:t>Location</a:t>
                      </a:r>
                      <a:endParaRPr lang="en-US" dirty="0"/>
                    </a:p>
                  </a:txBody>
                  <a:tcPr/>
                </a:tc>
              </a:tr>
              <a:tr h="400050">
                <a:tc>
                  <a:txBody>
                    <a:bodyPr/>
                    <a:lstStyle/>
                    <a:p>
                      <a:r>
                        <a:rPr lang="en-US" dirty="0" smtClean="0"/>
                        <a:t>Obesity</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Drug &amp;</a:t>
                      </a:r>
                      <a:r>
                        <a:rPr lang="en-US" baseline="0" dirty="0" smtClean="0"/>
                        <a:t> Alcohol Abuse</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Diabetes</a:t>
                      </a:r>
                      <a:endParaRPr lang="en-US" dirty="0"/>
                    </a:p>
                  </a:txBody>
                  <a:tcPr/>
                </a:tc>
                <a:tc>
                  <a:txBody>
                    <a:bodyPr/>
                    <a:lstStyle/>
                    <a:p>
                      <a:r>
                        <a:rPr lang="en-US" dirty="0" smtClean="0"/>
                        <a:t>Insert</a:t>
                      </a:r>
                      <a:r>
                        <a:rPr lang="en-US" baseline="0" dirty="0" smtClean="0"/>
                        <a:t> location</a:t>
                      </a:r>
                      <a:endParaRPr lang="en-US" dirty="0"/>
                    </a:p>
                  </a:txBody>
                  <a:tcPr/>
                </a:tc>
              </a:tr>
            </a:tbl>
          </a:graphicData>
        </a:graphic>
      </p:graphicFrame>
    </p:spTree>
    <p:extLst>
      <p:ext uri="{BB962C8B-B14F-4D97-AF65-F5344CB8AC3E}">
        <p14:creationId xmlns:p14="http://schemas.microsoft.com/office/powerpoint/2010/main" val="310834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3" name="Subtitle 2"/>
          <p:cNvSpPr>
            <a:spLocks noGrp="1"/>
          </p:cNvSpPr>
          <p:nvPr>
            <p:ph idx="4294967295"/>
          </p:nvPr>
        </p:nvSpPr>
        <p:spPr>
          <a:xfrm>
            <a:off x="685800" y="2057400"/>
            <a:ext cx="8229600" cy="4324350"/>
          </a:xfrm>
        </p:spPr>
        <p:txBody>
          <a:bodyPr>
            <a:normAutofit fontScale="92500"/>
          </a:bodyPr>
          <a:lstStyle/>
          <a:p>
            <a:pPr marL="109728" indent="0" algn="l">
              <a:buNone/>
            </a:pPr>
            <a:r>
              <a:rPr lang="en-US" sz="2100" dirty="0" smtClean="0">
                <a:solidFill>
                  <a:schemeClr val="bg2">
                    <a:lumMod val="25000"/>
                  </a:schemeClr>
                </a:solidFill>
                <a:latin typeface="Cambria" panose="02040503050406030204" pitchFamily="18" charset="0"/>
              </a:rPr>
              <a:t>Maine CDC District Liaison</a:t>
            </a:r>
            <a:r>
              <a:rPr lang="en-US" dirty="0" smtClean="0">
                <a:solidFill>
                  <a:schemeClr val="bg2">
                    <a:lumMod val="25000"/>
                  </a:schemeClr>
                </a:solidFill>
                <a:latin typeface="Cambria" panose="02040503050406030204" pitchFamily="18" charset="0"/>
              </a:rPr>
              <a:t>		</a:t>
            </a:r>
            <a:r>
              <a:rPr lang="en-US" sz="2100" dirty="0" smtClean="0">
                <a:solidFill>
                  <a:schemeClr val="bg2">
                    <a:lumMod val="25000"/>
                  </a:schemeClr>
                </a:solidFill>
                <a:latin typeface="Cambria" panose="02040503050406030204" pitchFamily="18" charset="0"/>
              </a:rPr>
              <a:t>SHNAPP Hospital Representative</a:t>
            </a:r>
          </a:p>
          <a:p>
            <a:pPr marL="109728" indent="0" algn="l">
              <a:buNone/>
            </a:pPr>
            <a:r>
              <a:rPr lang="en-US" sz="2200" dirty="0" smtClean="0">
                <a:solidFill>
                  <a:schemeClr val="bg2">
                    <a:lumMod val="25000"/>
                  </a:schemeClr>
                </a:solidFill>
                <a:latin typeface="Cambria" panose="02040503050406030204" pitchFamily="18" charset="0"/>
              </a:rPr>
              <a:t>Name: Al May				Name: Nicole </a:t>
            </a:r>
            <a:r>
              <a:rPr lang="en-US" sz="2200" dirty="0" err="1" smtClean="0">
                <a:solidFill>
                  <a:schemeClr val="bg2">
                    <a:lumMod val="25000"/>
                  </a:schemeClr>
                </a:solidFill>
                <a:latin typeface="Cambria" panose="02040503050406030204" pitchFamily="18" charset="0"/>
              </a:rPr>
              <a:t>Hammar</a:t>
            </a:r>
            <a:endParaRPr lang="en-US" sz="2200" dirty="0" smtClean="0">
              <a:solidFill>
                <a:schemeClr val="bg2">
                  <a:lumMod val="25000"/>
                </a:schemeClr>
              </a:solidFill>
              <a:latin typeface="Cambria" panose="02040503050406030204" pitchFamily="18" charset="0"/>
            </a:endParaRPr>
          </a:p>
          <a:p>
            <a:pPr marL="109728" indent="0" algn="l">
              <a:buNone/>
            </a:pPr>
            <a:r>
              <a:rPr lang="en-US" sz="2200" dirty="0" smtClean="0">
                <a:solidFill>
                  <a:schemeClr val="bg2">
                    <a:lumMod val="25000"/>
                  </a:schemeClr>
                </a:solidFill>
                <a:latin typeface="Cambria" panose="02040503050406030204" pitchFamily="18" charset="0"/>
              </a:rPr>
              <a:t>Phone					Phone: 973-7245</a:t>
            </a:r>
          </a:p>
          <a:p>
            <a:pPr marL="109728" indent="0" algn="l">
              <a:buNone/>
            </a:pPr>
            <a:r>
              <a:rPr lang="en-US" sz="2200" dirty="0" smtClean="0">
                <a:solidFill>
                  <a:schemeClr val="bg2">
                    <a:lumMod val="25000"/>
                  </a:schemeClr>
                </a:solidFill>
                <a:latin typeface="Cambria" panose="02040503050406030204" pitchFamily="18" charset="0"/>
              </a:rPr>
              <a:t>Email					Email: nhammar@emhs.org</a:t>
            </a:r>
            <a:endParaRPr lang="en-US" sz="2200" dirty="0">
              <a:solidFill>
                <a:schemeClr val="bg2">
                  <a:lumMod val="25000"/>
                </a:schemeClr>
              </a:solidFill>
              <a:latin typeface="Cambria" panose="02040503050406030204" pitchFamily="18" charset="0"/>
            </a:endParaRPr>
          </a:p>
          <a:p>
            <a:pPr marL="109728" indent="0" algn="l">
              <a:buNone/>
            </a:pPr>
            <a:endParaRPr lang="en-US" sz="2200" dirty="0" smtClean="0">
              <a:solidFill>
                <a:schemeClr val="bg2">
                  <a:lumMod val="25000"/>
                </a:schemeClr>
              </a:solidFill>
              <a:latin typeface="Cambria" panose="02040503050406030204" pitchFamily="18" charset="0"/>
            </a:endParaRPr>
          </a:p>
          <a:p>
            <a:pPr marL="109728" indent="0">
              <a:buNone/>
            </a:pPr>
            <a:r>
              <a:rPr lang="en-US" sz="2200" dirty="0" smtClean="0">
                <a:solidFill>
                  <a:schemeClr val="bg2">
                    <a:lumMod val="25000"/>
                  </a:schemeClr>
                </a:solidFill>
                <a:latin typeface="Cambria" panose="02040503050406030204" pitchFamily="18" charset="0"/>
              </a:rPr>
              <a:t>Additional SHNAPP Contacts		</a:t>
            </a:r>
            <a:r>
              <a:rPr lang="en-US" sz="2200" dirty="0">
                <a:solidFill>
                  <a:schemeClr val="bg2">
                    <a:lumMod val="25000"/>
                  </a:schemeClr>
                </a:solidFill>
                <a:latin typeface="Cambria" panose="02040503050406030204" pitchFamily="18" charset="0"/>
              </a:rPr>
              <a:t> Additional SHNAPP Contacts</a:t>
            </a:r>
          </a:p>
          <a:p>
            <a:pPr marL="109728" indent="0">
              <a:buNone/>
            </a:pPr>
            <a:r>
              <a:rPr lang="en-US" sz="2200" dirty="0" smtClean="0">
                <a:solidFill>
                  <a:schemeClr val="bg2">
                    <a:lumMod val="25000"/>
                  </a:schemeClr>
                </a:solidFill>
                <a:latin typeface="Cambria" panose="02040503050406030204" pitchFamily="18" charset="0"/>
              </a:rPr>
              <a:t>Name					Name</a:t>
            </a:r>
            <a:endParaRPr lang="en-US" sz="2200" dirty="0">
              <a:solidFill>
                <a:schemeClr val="bg2">
                  <a:lumMod val="25000"/>
                </a:schemeClr>
              </a:solidFill>
              <a:latin typeface="Cambria" panose="02040503050406030204" pitchFamily="18" charset="0"/>
            </a:endParaRPr>
          </a:p>
          <a:p>
            <a:pPr marL="109728" indent="0">
              <a:buNone/>
            </a:pPr>
            <a:r>
              <a:rPr lang="en-US" sz="2200" dirty="0" smtClean="0">
                <a:solidFill>
                  <a:schemeClr val="bg2">
                    <a:lumMod val="25000"/>
                  </a:schemeClr>
                </a:solidFill>
                <a:latin typeface="Cambria" panose="02040503050406030204" pitchFamily="18" charset="0"/>
              </a:rPr>
              <a:t>Phone					Phone</a:t>
            </a:r>
            <a:endParaRPr lang="en-US" sz="2200" dirty="0">
              <a:solidFill>
                <a:schemeClr val="bg2">
                  <a:lumMod val="25000"/>
                </a:schemeClr>
              </a:solidFill>
              <a:latin typeface="Cambria" panose="02040503050406030204" pitchFamily="18" charset="0"/>
            </a:endParaRPr>
          </a:p>
          <a:p>
            <a:pPr marL="109728" indent="0">
              <a:buNone/>
            </a:pPr>
            <a:r>
              <a:rPr lang="en-US" sz="2200" dirty="0" smtClean="0">
                <a:solidFill>
                  <a:schemeClr val="bg2">
                    <a:lumMod val="25000"/>
                  </a:schemeClr>
                </a:solidFill>
                <a:latin typeface="Cambria" panose="02040503050406030204" pitchFamily="18" charset="0"/>
              </a:rPr>
              <a:t>Email					Email</a:t>
            </a:r>
            <a:endParaRPr lang="en-US" sz="2200" dirty="0">
              <a:solidFill>
                <a:schemeClr val="bg2">
                  <a:lumMod val="25000"/>
                </a:schemeClr>
              </a:solidFill>
              <a:latin typeface="Cambria" panose="02040503050406030204" pitchFamily="18" charset="0"/>
            </a:endParaRPr>
          </a:p>
          <a:p>
            <a:pPr marL="109728" indent="0" algn="l">
              <a:buNone/>
            </a:pPr>
            <a:endParaRPr lang="en-US" sz="2200"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Phases of the SHNAPP Process</a:t>
            </a:r>
            <a:endParaRPr lang="en-US" dirty="0"/>
          </a:p>
        </p:txBody>
      </p:sp>
      <p:graphicFrame>
        <p:nvGraphicFramePr>
          <p:cNvPr id="4" name="Diagram 3"/>
          <p:cNvGraphicFramePr/>
          <p:nvPr>
            <p:extLst>
              <p:ext uri="{D42A27DB-BD31-4B8C-83A1-F6EECF244321}">
                <p14:modId xmlns:p14="http://schemas.microsoft.com/office/powerpoint/2010/main" val="951528380"/>
              </p:ext>
            </p:extLst>
          </p:nvPr>
        </p:nvGraphicFramePr>
        <p:xfrm>
          <a:off x="1371600" y="182880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926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46324" cy="1066800"/>
          </a:xfrm>
        </p:spPr>
        <p:txBody>
          <a:bodyPr>
            <a:normAutofit fontScale="90000"/>
          </a:bodyPr>
          <a:lstStyle/>
          <a:p>
            <a:r>
              <a:rPr lang="en-US" dirty="0" smtClean="0"/>
              <a:t>Data Included in the Shared CHNA Reports</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253443"/>
            <a:ext cx="8751125" cy="385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99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4" y="1676400"/>
            <a:ext cx="742791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69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5" t="6743" r="4833" b="11938"/>
          <a:stretch/>
        </p:blipFill>
        <p:spPr bwMode="auto">
          <a:xfrm>
            <a:off x="255560" y="2175509"/>
            <a:ext cx="317344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498730" y="3592829"/>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Obesity</a:t>
            </a:r>
            <a:endParaRPr lang="en-US" sz="2800"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223" b="69710"/>
          <a:stretch/>
        </p:blipFill>
        <p:spPr>
          <a:xfrm>
            <a:off x="5181600" y="2107159"/>
            <a:ext cx="3581400" cy="3580940"/>
          </a:xfrm>
          <a:prstGeom prst="rect">
            <a:avLst/>
          </a:prstGeom>
        </p:spPr>
      </p:pic>
      <p:sp>
        <p:nvSpPr>
          <p:cNvPr id="3" name="TextBox 2"/>
          <p:cNvSpPr txBox="1"/>
          <p:nvPr/>
        </p:nvSpPr>
        <p:spPr>
          <a:xfrm>
            <a:off x="7513320" y="5240923"/>
            <a:ext cx="1219200" cy="338554"/>
          </a:xfrm>
          <a:prstGeom prst="rect">
            <a:avLst/>
          </a:prstGeom>
          <a:noFill/>
        </p:spPr>
        <p:txBody>
          <a:bodyPr wrap="square" rtlCol="0">
            <a:spAutoFit/>
          </a:bodyPr>
          <a:lstStyle/>
          <a:p>
            <a:r>
              <a:rPr lang="en-US" sz="1600" dirty="0" smtClean="0"/>
              <a:t>100 people</a:t>
            </a:r>
            <a:endParaRPr lang="en-US" sz="1600" dirty="0"/>
          </a:p>
        </p:txBody>
      </p:sp>
    </p:spTree>
    <p:extLst>
      <p:ext uri="{BB962C8B-B14F-4D97-AF65-F5344CB8AC3E}">
        <p14:creationId xmlns:p14="http://schemas.microsoft.com/office/powerpoint/2010/main" val="246430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514600"/>
            <a:ext cx="1955848" cy="284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278092" y="3632235"/>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Infant Death</a:t>
            </a:r>
            <a:endParaRPr lang="en-US" sz="2800" dirty="0">
              <a:latin typeface="Calibri" panose="020F0502020204030204" pitchFamily="34" charset="0"/>
            </a:endParaRPr>
          </a:p>
        </p:txBody>
      </p:sp>
      <p:pic>
        <p:nvPicPr>
          <p:cNvPr id="2050" name="Picture 2" descr="C:\Users\kallerding\Downloads\baby (Conflict Copy) (1).png"/>
          <p:cNvPicPr>
            <a:picLocks noChangeAspect="1" noChangeArrowheads="1"/>
          </p:cNvPicPr>
          <p:nvPr/>
        </p:nvPicPr>
        <p:blipFill rotWithShape="1">
          <a:blip r:embed="rId5">
            <a:extLst>
              <a:ext uri="{28A0092B-C50C-407E-A947-70E740481C1C}">
                <a14:useLocalDpi xmlns:a14="http://schemas.microsoft.com/office/drawing/2010/main" val="0"/>
              </a:ext>
            </a:extLst>
          </a:blip>
          <a:srcRect r="29181" b="59778"/>
          <a:stretch/>
        </p:blipFill>
        <p:spPr bwMode="auto">
          <a:xfrm>
            <a:off x="4038600" y="2113511"/>
            <a:ext cx="4625340" cy="3647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5760558"/>
            <a:ext cx="1600200" cy="338554"/>
          </a:xfrm>
          <a:prstGeom prst="rect">
            <a:avLst/>
          </a:prstGeom>
          <a:noFill/>
        </p:spPr>
        <p:txBody>
          <a:bodyPr wrap="square" rtlCol="0">
            <a:spAutoFit/>
          </a:bodyPr>
          <a:lstStyle/>
          <a:p>
            <a:r>
              <a:rPr lang="en-US" sz="1600" dirty="0" smtClean="0"/>
              <a:t>1,000 infants</a:t>
            </a:r>
            <a:endParaRPr lang="en-US" sz="1600" dirty="0"/>
          </a:p>
        </p:txBody>
      </p:sp>
    </p:spTree>
    <p:extLst>
      <p:ext uri="{BB962C8B-B14F-4D97-AF65-F5344CB8AC3E}">
        <p14:creationId xmlns:p14="http://schemas.microsoft.com/office/powerpoint/2010/main" val="4217633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4568</TotalTime>
  <Words>3570</Words>
  <Application>Microsoft Office PowerPoint</Application>
  <PresentationFormat>On-screen Show (4:3)</PresentationFormat>
  <Paragraphs>293</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Shared Community Health Needs Assessment (CHNA)</vt:lpstr>
      <vt:lpstr>Maine SHNAPP Funders</vt:lpstr>
      <vt:lpstr>4 Phases of the SHNAPP Process</vt:lpstr>
      <vt:lpstr>Data Included in the Shared CHNA Reports</vt:lpstr>
      <vt:lpstr>Setting the Stage for Our Story</vt:lpstr>
      <vt:lpstr>The Script</vt:lpstr>
      <vt:lpstr>Interpretation – Things to Consider</vt:lpstr>
      <vt:lpstr>Interpretation – Things to Consider</vt:lpstr>
      <vt:lpstr>Interpretation – Things to Consider</vt:lpstr>
      <vt:lpstr>Interpretation – Things to Consider</vt:lpstr>
      <vt:lpstr>Our Task Today….</vt:lpstr>
      <vt:lpstr>Top health issues for Hancock County</vt:lpstr>
      <vt:lpstr>Top issues affecting where we live, work, learn &amp; play in Hancock County</vt:lpstr>
      <vt:lpstr> Obesity Hancock County</vt:lpstr>
      <vt:lpstr>Obesity Hancock County</vt:lpstr>
      <vt:lpstr>2 Minute Data Review</vt:lpstr>
      <vt:lpstr> Drug &amp; Alcohol Abuse Hancock County</vt:lpstr>
      <vt:lpstr>Drug &amp; Alcohol Abuse Hancock County</vt:lpstr>
      <vt:lpstr>Drug &amp; Alcohol Abuse Hancock County</vt:lpstr>
      <vt:lpstr>2 Minute Data Review</vt:lpstr>
      <vt:lpstr> Diabetes Hancock County</vt:lpstr>
      <vt:lpstr> Diabetes  Hancock County</vt:lpstr>
      <vt:lpstr>2 Minute Data Review</vt:lpstr>
      <vt:lpstr>[Date] Community Forum</vt:lpstr>
      <vt:lpstr>[Date] Community Forum</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257</cp:revision>
  <cp:lastPrinted>2015-10-13T13:43:42Z</cp:lastPrinted>
  <dcterms:created xsi:type="dcterms:W3CDTF">2015-06-09T16:33:57Z</dcterms:created>
  <dcterms:modified xsi:type="dcterms:W3CDTF">2015-10-15T12:15:52Z</dcterms:modified>
</cp:coreProperties>
</file>